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73" r:id="rId5"/>
    <p:sldId id="272" r:id="rId6"/>
    <p:sldId id="259" r:id="rId7"/>
    <p:sldId id="260" r:id="rId8"/>
    <p:sldId id="261" r:id="rId9"/>
    <p:sldId id="262" r:id="rId10"/>
    <p:sldId id="263" r:id="rId11"/>
    <p:sldId id="274" r:id="rId12"/>
    <p:sldId id="264" r:id="rId13"/>
    <p:sldId id="275" r:id="rId14"/>
    <p:sldId id="266"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8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299A69A-5FA4-4E3E-A759-C9ACA07EF638}" type="datetimeFigureOut">
              <a:rPr lang="en-US" smtClean="0"/>
              <a:pPr/>
              <a:t>9/30/13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28A2191-1FEA-464E-A666-2F8DBB54033F}"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99A69A-5FA4-4E3E-A759-C9ACA07EF638}" type="datetimeFigureOut">
              <a:rPr lang="en-US" smtClean="0"/>
              <a:pPr/>
              <a:t>9/30/13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8A2191-1FEA-464E-A666-2F8DBB54033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828A2191-1FEA-464E-A666-2F8DBB54033F}"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99A69A-5FA4-4E3E-A759-C9ACA07EF638}" type="datetimeFigureOut">
              <a:rPr lang="en-US" smtClean="0"/>
              <a:pPr/>
              <a:t>9/30/13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299A69A-5FA4-4E3E-A759-C9ACA07EF638}" type="datetimeFigureOut">
              <a:rPr lang="en-US" smtClean="0"/>
              <a:pPr/>
              <a:t>9/30/13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828A2191-1FEA-464E-A666-2F8DBB54033F}"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299A69A-5FA4-4E3E-A759-C9ACA07EF638}" type="datetimeFigureOut">
              <a:rPr lang="en-US" smtClean="0"/>
              <a:pPr/>
              <a:t>9/30/13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28A2191-1FEA-464E-A666-2F8DBB54033F}"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299A69A-5FA4-4E3E-A759-C9ACA07EF638}" type="datetimeFigureOut">
              <a:rPr lang="en-US" smtClean="0"/>
              <a:pPr/>
              <a:t>9/30/13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8A2191-1FEA-464E-A666-2F8DBB54033F}"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299A69A-5FA4-4E3E-A759-C9ACA07EF638}" type="datetimeFigureOut">
              <a:rPr lang="en-US" smtClean="0"/>
              <a:pPr/>
              <a:t>9/30/13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28A2191-1FEA-464E-A666-2F8DBB54033F}"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99A69A-5FA4-4E3E-A759-C9ACA07EF638}" type="datetimeFigureOut">
              <a:rPr lang="en-US" smtClean="0"/>
              <a:pPr/>
              <a:t>9/30/13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828A2191-1FEA-464E-A666-2F8DBB5403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299A69A-5FA4-4E3E-A759-C9ACA07EF638}" type="datetimeFigureOut">
              <a:rPr lang="en-US" smtClean="0"/>
              <a:pPr/>
              <a:t>9/30/13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28A2191-1FEA-464E-A666-2F8DBB5403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28A2191-1FEA-464E-A666-2F8DBB54033F}"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3299A69A-5FA4-4E3E-A759-C9ACA07EF638}" type="datetimeFigureOut">
              <a:rPr lang="en-US" smtClean="0"/>
              <a:pPr/>
              <a:t>9/30/13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828A2191-1FEA-464E-A666-2F8DBB54033F}"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3299A69A-5FA4-4E3E-A759-C9ACA07EF638}" type="datetimeFigureOut">
              <a:rPr lang="en-US" smtClean="0"/>
              <a:pPr/>
              <a:t>9/30/13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299A69A-5FA4-4E3E-A759-C9ACA07EF638}" type="datetimeFigureOut">
              <a:rPr lang="en-US" smtClean="0"/>
              <a:pPr/>
              <a:t>9/30/13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28A2191-1FEA-464E-A666-2F8DBB54033F}"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hyperlink" Target="http://www.onetonline.org/" TargetMode="External"/><Relationship Id="rId4" Type="http://schemas.openxmlformats.org/officeDocument/2006/relationships/hyperlink" Target="http://digitalbookshelf.artinstitutes.edu/books/9781256650300" TargetMode="External"/><Relationship Id="rId5" Type="http://schemas.openxmlformats.org/officeDocument/2006/relationships/hyperlink" Target="http://www.glassdoor.com/Salaries/hm-salary-SRCH_KE0,2.htm" TargetMode="External"/><Relationship Id="rId1" Type="http://schemas.openxmlformats.org/officeDocument/2006/relationships/slideLayout" Target="../slideLayouts/slideLayout6.xml"/><Relationship Id="rId2" Type="http://schemas.openxmlformats.org/officeDocument/2006/relationships/hyperlink" Target="http://www.hm.com/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97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2400" y="5181600"/>
            <a:ext cx="1066800" cy="1219200"/>
          </a:xfrm>
        </p:spPr>
        <p:txBody>
          <a:bodyPr>
            <a:normAutofit fontScale="85000" lnSpcReduction="10000"/>
          </a:bodyPr>
          <a:lstStyle/>
          <a:p>
            <a:endParaRPr lang="en-US" sz="1800" dirty="0" smtClean="0">
              <a:solidFill>
                <a:schemeClr val="tx1"/>
              </a:solidFill>
              <a:latin typeface="Eurostile" pitchFamily="34" charset="0"/>
            </a:endParaRPr>
          </a:p>
          <a:p>
            <a:r>
              <a:rPr lang="en-US" sz="1800" dirty="0" smtClean="0">
                <a:solidFill>
                  <a:schemeClr val="tx1"/>
                </a:solidFill>
                <a:latin typeface="Eurostile" pitchFamily="34" charset="0"/>
              </a:rPr>
              <a:t>Alex</a:t>
            </a:r>
          </a:p>
          <a:p>
            <a:r>
              <a:rPr lang="en-US" sz="1800" dirty="0" smtClean="0">
                <a:solidFill>
                  <a:schemeClr val="tx1"/>
                </a:solidFill>
                <a:latin typeface="Eurostile" pitchFamily="34" charset="0"/>
              </a:rPr>
              <a:t>Nici</a:t>
            </a:r>
          </a:p>
          <a:p>
            <a:r>
              <a:rPr lang="en-US" sz="1800" dirty="0" smtClean="0">
                <a:solidFill>
                  <a:schemeClr val="tx1"/>
                </a:solidFill>
                <a:latin typeface="Eurostile" pitchFamily="34" charset="0"/>
              </a:rPr>
              <a:t>Brandi</a:t>
            </a:r>
            <a:endParaRPr lang="en-US" sz="1800" dirty="0">
              <a:solidFill>
                <a:schemeClr val="tx1"/>
              </a:solidFill>
              <a:latin typeface="Eurostile" pitchFamily="34" charset="0"/>
            </a:endParaRPr>
          </a:p>
        </p:txBody>
      </p:sp>
      <p:pic>
        <p:nvPicPr>
          <p:cNvPr id="1026" name="Picture 2" descr="http://d2om8tvz4lgco4.cloudfront.net/archive/x40862079/g244000000000000000f4157da0a2594bad1f07ea3078a654e9555d307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819400"/>
            <a:ext cx="3238500" cy="2308697"/>
          </a:xfrm>
          <a:prstGeom prst="rect">
            <a:avLst/>
          </a:prstGeom>
          <a:solidFill>
            <a:srgbClr val="FFFFFF">
              <a:shade val="85000"/>
            </a:srgbClr>
          </a:solidFill>
          <a:ln w="88900" cap="sq">
            <a:solidFill>
              <a:srgbClr val="FFFFFF"/>
            </a:solidFill>
            <a:miter lim="800000"/>
          </a:ln>
          <a:effectLst>
            <a:outerShdw blurRad="50800" dist="38100" dir="5400000" algn="t" rotWithShape="0">
              <a:prstClr val="black">
                <a:alpha val="40000"/>
              </a:prstClr>
            </a:outerShdw>
          </a:effectLst>
          <a:extLst/>
        </p:spPr>
      </p:pic>
      <p:pic>
        <p:nvPicPr>
          <p:cNvPr id="1028" name="Picture 4" descr="http://www.laborunionreport.com/portal/wp-content/uploads/2011/07/HM-S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819400"/>
            <a:ext cx="3048000" cy="2286000"/>
          </a:xfrm>
          <a:prstGeom prst="rect">
            <a:avLst/>
          </a:prstGeom>
          <a:solidFill>
            <a:srgbClr val="FFFFFF">
              <a:shade val="85000"/>
            </a:srgbClr>
          </a:solidFill>
          <a:ln w="88900" cap="sq">
            <a:solidFill>
              <a:srgbClr val="FFFFFF"/>
            </a:solidFill>
            <a:miter lim="800000"/>
          </a:ln>
          <a:effectLst>
            <a:outerShdw blurRad="50800" dist="38100" dir="5400000" algn="t" rotWithShape="0">
              <a:prstClr val="black">
                <a:alpha val="40000"/>
              </a:prstClr>
            </a:outerShdw>
          </a:effectLst>
          <a:extLst/>
        </p:spPr>
      </p:pic>
      <p:pic>
        <p:nvPicPr>
          <p:cNvPr id="1030" name="Picture 6" descr="http://www.nyutusc.com/article_images/h-m-to-open-huge-store-on-upper-west-sid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519099"/>
            <a:ext cx="2628900" cy="1477442"/>
          </a:xfrm>
          <a:prstGeom prst="rect">
            <a:avLst/>
          </a:prstGeom>
          <a:ln w="190500" cap="sq">
            <a:solidFill>
              <a:srgbClr val="C8C6BD"/>
            </a:solidFill>
            <a:prstDash val="solid"/>
            <a:miter lim="800000"/>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838200"/>
          </a:xfrm>
        </p:spPr>
        <p:txBody>
          <a:bodyPr/>
          <a:lstStyle/>
          <a:p>
            <a:pPr algn="ctr"/>
            <a:r>
              <a:rPr lang="en-US" sz="1900" b="1" dirty="0" smtClean="0">
                <a:solidFill>
                  <a:schemeClr val="tx1"/>
                </a:solidFill>
                <a:latin typeface="Eurostile" pitchFamily="34" charset="0"/>
              </a:rPr>
              <a:t>Rewards/Retention</a:t>
            </a:r>
            <a:endParaRPr lang="en-US" sz="1900" b="1" dirty="0">
              <a:solidFill>
                <a:schemeClr val="tx1"/>
              </a:solidFill>
              <a:latin typeface="Eurostile" pitchFamily="34" charset="0"/>
            </a:endParaRPr>
          </a:p>
        </p:txBody>
      </p:sp>
      <p:sp>
        <p:nvSpPr>
          <p:cNvPr id="9" name="Text Placeholder 8"/>
          <p:cNvSpPr>
            <a:spLocks noGrp="1"/>
          </p:cNvSpPr>
          <p:nvPr>
            <p:ph type="body" idx="2"/>
          </p:nvPr>
        </p:nvSpPr>
        <p:spPr>
          <a:xfrm>
            <a:off x="304800" y="1752600"/>
            <a:ext cx="2438400" cy="4373563"/>
          </a:xfrm>
        </p:spPr>
        <p:txBody>
          <a:bodyPr>
            <a:noAutofit/>
          </a:bodyPr>
          <a:lstStyle/>
          <a:p>
            <a:r>
              <a:rPr lang="en-US" sz="1800" dirty="0" smtClean="0">
                <a:latin typeface="Eurostile" pitchFamily="34" charset="0"/>
              </a:rPr>
              <a:t>H&amp;M believes that our employees are crucial to the company’s success and provides incentive programs including the long-term HIP H&amp;M Incentive Program in order to demonstrate to employees our appreciation, as well as maintaining long-term employee commitment to the company. </a:t>
            </a:r>
            <a:endParaRPr lang="en-US" sz="1800" dirty="0">
              <a:latin typeface="Eurostile" pitchFamily="34" charset="0"/>
            </a:endParaRPr>
          </a:p>
        </p:txBody>
      </p:sp>
      <p:sp>
        <p:nvSpPr>
          <p:cNvPr id="8" name="Content Placeholder 7"/>
          <p:cNvSpPr>
            <a:spLocks noGrp="1"/>
          </p:cNvSpPr>
          <p:nvPr>
            <p:ph sz="quarter" idx="1"/>
          </p:nvPr>
        </p:nvSpPr>
        <p:spPr/>
        <p:txBody>
          <a:bodyPr>
            <a:normAutofit fontScale="92500" lnSpcReduction="20000"/>
          </a:bodyPr>
          <a:lstStyle/>
          <a:p>
            <a:r>
              <a:rPr lang="en-US" dirty="0" smtClean="0">
                <a:latin typeface="Eurostile" pitchFamily="34" charset="0"/>
              </a:rPr>
              <a:t>  H&amp;M offers all employees a profit sharing plan called “HIP,” which is part of H&amp;M incentive plan. </a:t>
            </a:r>
          </a:p>
          <a:p>
            <a:r>
              <a:rPr lang="en-US" dirty="0" smtClean="0">
                <a:latin typeface="Eurostile" pitchFamily="34" charset="0"/>
              </a:rPr>
              <a:t>  H&amp;M’s end goal in doing this is to ensure that all employees benefit from the growth of the company just as the shareholders would, so everyone in the organization is working as a team towards improving and growing the company and brand. </a:t>
            </a:r>
          </a:p>
          <a:p>
            <a:r>
              <a:rPr lang="en-US" dirty="0" smtClean="0">
                <a:latin typeface="Eurostile" pitchFamily="34" charset="0"/>
              </a:rPr>
              <a:t>  The amount of shares the employees are entitled to are to be solely based on their HIP working hours. </a:t>
            </a:r>
          </a:p>
          <a:p>
            <a:r>
              <a:rPr lang="en-US" dirty="0" smtClean="0">
                <a:latin typeface="Eurostile" pitchFamily="34" charset="0"/>
              </a:rPr>
              <a:t>  The pay-out of funds for the HIP incentive program will began when employees reach 62 years of age.</a:t>
            </a:r>
            <a:endParaRPr lang="en-US" dirty="0">
              <a:latin typeface="Eurostile"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2438400" cy="914400"/>
          </a:xfrm>
        </p:spPr>
        <p:txBody>
          <a:bodyPr/>
          <a:lstStyle/>
          <a:p>
            <a:pPr algn="ctr"/>
            <a:r>
              <a:rPr lang="en-US" dirty="0" smtClean="0">
                <a:solidFill>
                  <a:schemeClr val="tx1"/>
                </a:solidFill>
                <a:latin typeface="Eurostile" pitchFamily="34" charset="0"/>
              </a:rPr>
              <a:t>Retention Cont.</a:t>
            </a:r>
            <a:endParaRPr lang="en-US" dirty="0">
              <a:solidFill>
                <a:schemeClr val="tx1"/>
              </a:solidFill>
              <a:latin typeface="Eurostile" pitchFamily="34" charset="0"/>
            </a:endParaRPr>
          </a:p>
        </p:txBody>
      </p:sp>
      <p:sp>
        <p:nvSpPr>
          <p:cNvPr id="3" name="Text Placeholder 2"/>
          <p:cNvSpPr>
            <a:spLocks noGrp="1"/>
          </p:cNvSpPr>
          <p:nvPr>
            <p:ph type="body" idx="2"/>
          </p:nvPr>
        </p:nvSpPr>
        <p:spPr/>
        <p:txBody>
          <a:bodyPr>
            <a:normAutofit/>
          </a:bodyPr>
          <a:lstStyle/>
          <a:p>
            <a:r>
              <a:rPr lang="en-US" sz="2000" dirty="0" smtClean="0">
                <a:latin typeface="Eurostile" pitchFamily="34" charset="0"/>
              </a:rPr>
              <a:t>H&amp;M offers benefit packages to all employees to show our appreciation for all their hard work and dedication. </a:t>
            </a:r>
          </a:p>
          <a:p>
            <a:endParaRPr lang="en-US" dirty="0"/>
          </a:p>
        </p:txBody>
      </p:sp>
      <p:sp>
        <p:nvSpPr>
          <p:cNvPr id="4" name="Content Placeholder 3"/>
          <p:cNvSpPr>
            <a:spLocks noGrp="1"/>
          </p:cNvSpPr>
          <p:nvPr>
            <p:ph sz="quarter" idx="1"/>
          </p:nvPr>
        </p:nvSpPr>
        <p:spPr/>
        <p:txBody>
          <a:bodyPr>
            <a:normAutofit fontScale="32500" lnSpcReduction="20000"/>
          </a:bodyPr>
          <a:lstStyle/>
          <a:p>
            <a:pPr lvl="0"/>
            <a:r>
              <a:rPr lang="en-US" sz="4300" dirty="0" smtClean="0">
                <a:latin typeface="Eurostile" pitchFamily="34" charset="0"/>
              </a:rPr>
              <a:t>Medical, dental &amp; vision coverage</a:t>
            </a:r>
          </a:p>
          <a:p>
            <a:pPr lvl="0"/>
            <a:r>
              <a:rPr lang="en-US" sz="4300" dirty="0" smtClean="0">
                <a:latin typeface="Eurostile" pitchFamily="34" charset="0"/>
              </a:rPr>
              <a:t>Domestic Partner Health Coverage</a:t>
            </a:r>
          </a:p>
          <a:p>
            <a:pPr lvl="0"/>
            <a:r>
              <a:rPr lang="en-US" sz="4300" dirty="0" smtClean="0">
                <a:latin typeface="Eurostile" pitchFamily="34" charset="0"/>
              </a:rPr>
              <a:t>Wellness Days</a:t>
            </a:r>
          </a:p>
          <a:p>
            <a:pPr lvl="0"/>
            <a:r>
              <a:rPr lang="en-US" sz="4300" dirty="0" smtClean="0">
                <a:latin typeface="Eurostile" pitchFamily="34" charset="0"/>
              </a:rPr>
              <a:t>Vacation Package</a:t>
            </a:r>
          </a:p>
          <a:p>
            <a:pPr lvl="0"/>
            <a:r>
              <a:rPr lang="en-US" sz="4300" dirty="0" smtClean="0">
                <a:latin typeface="Eurostile" pitchFamily="34" charset="0"/>
              </a:rPr>
              <a:t>Paid holidays by H&amp;M including the employees birthday</a:t>
            </a:r>
          </a:p>
          <a:p>
            <a:pPr lvl="0"/>
            <a:r>
              <a:rPr lang="en-US" sz="4300" dirty="0" smtClean="0">
                <a:latin typeface="Eurostile" pitchFamily="34" charset="0"/>
              </a:rPr>
              <a:t>Employee discounts</a:t>
            </a:r>
          </a:p>
          <a:p>
            <a:pPr lvl="0"/>
            <a:r>
              <a:rPr lang="en-US" sz="4300" dirty="0" smtClean="0">
                <a:latin typeface="Eurostile" pitchFamily="34" charset="0"/>
              </a:rPr>
              <a:t>Commuter Benefits including parking &amp; transit </a:t>
            </a:r>
          </a:p>
          <a:p>
            <a:pPr lvl="0"/>
            <a:r>
              <a:rPr lang="en-US" sz="4300" dirty="0" smtClean="0">
                <a:latin typeface="Eurostile" pitchFamily="34" charset="0"/>
              </a:rPr>
              <a:t>Short &amp; long-term disability</a:t>
            </a:r>
          </a:p>
          <a:p>
            <a:pPr lvl="0"/>
            <a:r>
              <a:rPr lang="en-US" sz="4300" dirty="0" smtClean="0">
                <a:latin typeface="Eurostile" pitchFamily="34" charset="0"/>
              </a:rPr>
              <a:t>Maternity &amp; Parental Leaves</a:t>
            </a:r>
          </a:p>
          <a:p>
            <a:pPr lvl="0"/>
            <a:r>
              <a:rPr lang="en-US" sz="4300" dirty="0" smtClean="0">
                <a:latin typeface="Eurostile" pitchFamily="34" charset="0"/>
              </a:rPr>
              <a:t>401K Retirement plan with a company match</a:t>
            </a:r>
          </a:p>
          <a:p>
            <a:pPr lvl="0"/>
            <a:r>
              <a:rPr lang="en-US" sz="4300" dirty="0" smtClean="0">
                <a:latin typeface="Eurostile" pitchFamily="34" charset="0"/>
              </a:rPr>
              <a:t>Jury Duty leave</a:t>
            </a:r>
          </a:p>
          <a:p>
            <a:pPr lvl="0"/>
            <a:r>
              <a:rPr lang="en-US" sz="4300" dirty="0" smtClean="0">
                <a:latin typeface="Eurostile" pitchFamily="34" charset="0"/>
              </a:rPr>
              <a:t>Worldwide Travel Assistance Program</a:t>
            </a:r>
          </a:p>
          <a:p>
            <a:pPr lvl="0"/>
            <a:r>
              <a:rPr lang="en-US" sz="4300" dirty="0" smtClean="0">
                <a:latin typeface="Eurostile" pitchFamily="34" charset="0"/>
              </a:rPr>
              <a:t>Life Insurance and Accidental Death (100% company paid)</a:t>
            </a:r>
          </a:p>
          <a:p>
            <a:pPr lvl="0"/>
            <a:r>
              <a:rPr lang="en-US" sz="4300" dirty="0" smtClean="0">
                <a:latin typeface="Eurostile" pitchFamily="34" charset="0"/>
              </a:rPr>
              <a:t>Supplemental Life Insurance</a:t>
            </a:r>
          </a:p>
          <a:p>
            <a:pPr lvl="0"/>
            <a:r>
              <a:rPr lang="en-US" sz="4300" dirty="0" smtClean="0">
                <a:latin typeface="Eurostile" pitchFamily="34" charset="0"/>
              </a:rPr>
              <a:t>Employee Assistance Program</a:t>
            </a:r>
          </a:p>
          <a:p>
            <a:pPr lvl="0"/>
            <a:r>
              <a:rPr lang="en-US" sz="4300" dirty="0" smtClean="0">
                <a:latin typeface="Eurostile" pitchFamily="34" charset="0"/>
              </a:rPr>
              <a:t>Flexible Spending Accounts (Comes with promotional opportunities in doing collaborations at other H&amp;M store locations.)</a:t>
            </a:r>
          </a:p>
          <a:p>
            <a:pPr lvl="0"/>
            <a:r>
              <a:rPr lang="en-US" sz="4300" dirty="0" smtClean="0">
                <a:latin typeface="Eurostile" pitchFamily="34" charset="0"/>
              </a:rPr>
              <a:t>Bereavement Time</a:t>
            </a:r>
          </a:p>
          <a:p>
            <a:pPr lvl="0"/>
            <a:r>
              <a:rPr lang="en-US" sz="4300" dirty="0" smtClean="0">
                <a:latin typeface="Eurostile" pitchFamily="34" charset="0"/>
              </a:rPr>
              <a:t>Pet Insurance</a:t>
            </a:r>
          </a:p>
          <a:p>
            <a:pPr lvl="0"/>
            <a:r>
              <a:rPr lang="en-US" sz="4300" dirty="0" smtClean="0">
                <a:latin typeface="Eurostile" pitchFamily="34" charset="0"/>
              </a:rPr>
              <a:t>Working Advantage Discount Program</a:t>
            </a:r>
          </a:p>
          <a:p>
            <a:pPr lvl="0"/>
            <a:r>
              <a:rPr lang="en-US" sz="4300" dirty="0" smtClean="0">
                <a:latin typeface="Eurostile" pitchFamily="34" charset="0"/>
              </a:rPr>
              <a:t>Global Fit (Fitness Club Program)</a:t>
            </a:r>
          </a:p>
          <a:p>
            <a:pPr lvl="0"/>
            <a:r>
              <a:rPr lang="en-US" sz="4300" dirty="0" smtClean="0">
                <a:latin typeface="Eurostile" pitchFamily="34" charset="0"/>
              </a:rPr>
              <a:t>Hyatt Group Legal Plan</a:t>
            </a:r>
          </a:p>
          <a:p>
            <a:pPr lvl="0"/>
            <a:r>
              <a:rPr lang="en-US" sz="4300" dirty="0" smtClean="0">
                <a:latin typeface="Eurostile" pitchFamily="34" charset="0"/>
              </a:rPr>
              <a:t>Met Life Auto / Home Insurance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lgn="ctr"/>
            <a:r>
              <a:rPr lang="en-US" dirty="0" smtClean="0">
                <a:latin typeface="Eurostile" pitchFamily="34" charset="0"/>
              </a:rPr>
              <a:t>Assessment</a:t>
            </a:r>
            <a:endParaRPr lang="en-US" dirty="0">
              <a:latin typeface="Eurostile" pitchFamily="34" charset="0"/>
            </a:endParaRPr>
          </a:p>
        </p:txBody>
      </p:sp>
      <p:sp>
        <p:nvSpPr>
          <p:cNvPr id="6" name="Text Placeholder 5"/>
          <p:cNvSpPr>
            <a:spLocks noGrp="1"/>
          </p:cNvSpPr>
          <p:nvPr>
            <p:ph type="body" sz="half" idx="3"/>
          </p:nvPr>
        </p:nvSpPr>
        <p:spPr/>
        <p:txBody>
          <a:bodyPr/>
          <a:lstStyle/>
          <a:p>
            <a:pPr algn="ctr"/>
            <a:r>
              <a:rPr lang="en-US" dirty="0" smtClean="0">
                <a:latin typeface="Eurostile" pitchFamily="34" charset="0"/>
              </a:rPr>
              <a:t>Performance Mgmt Methods</a:t>
            </a:r>
            <a:endParaRPr lang="en-US" dirty="0">
              <a:latin typeface="Eurostile" pitchFamily="34" charset="0"/>
            </a:endParaRPr>
          </a:p>
        </p:txBody>
      </p:sp>
      <p:sp>
        <p:nvSpPr>
          <p:cNvPr id="5" name="Content Placeholder 4"/>
          <p:cNvSpPr>
            <a:spLocks noGrp="1"/>
          </p:cNvSpPr>
          <p:nvPr>
            <p:ph sz="quarter" idx="2"/>
          </p:nvPr>
        </p:nvSpPr>
        <p:spPr/>
        <p:txBody>
          <a:bodyPr>
            <a:normAutofit fontScale="62500" lnSpcReduction="20000"/>
          </a:bodyPr>
          <a:lstStyle/>
          <a:p>
            <a:r>
              <a:rPr lang="en-US" dirty="0" smtClean="0">
                <a:latin typeface="Eurostile" pitchFamily="34" charset="0"/>
              </a:rPr>
              <a:t>A performance assessment will be issued twice per year, once mid-year and the second will be issued at the end of the fiscal year.  The assessment will provide specific details pertaining to the expectations of the job and goals for future performance.</a:t>
            </a:r>
          </a:p>
          <a:p>
            <a:r>
              <a:rPr lang="en-US" dirty="0" smtClean="0">
                <a:latin typeface="Eurostile" pitchFamily="34" charset="0"/>
              </a:rPr>
              <a:t>The second performance assessment that is processed at the end of the fiscal year allows for merit increases to be awarded accordingly. This assessment provides an individual performance and economic determinant to guide the employee to increase their potential. </a:t>
            </a:r>
          </a:p>
          <a:p>
            <a:pPr>
              <a:buNone/>
            </a:pPr>
            <a:endParaRPr lang="en-US" dirty="0" smtClean="0"/>
          </a:p>
        </p:txBody>
      </p:sp>
      <p:sp>
        <p:nvSpPr>
          <p:cNvPr id="7" name="Content Placeholder 6"/>
          <p:cNvSpPr>
            <a:spLocks noGrp="1"/>
          </p:cNvSpPr>
          <p:nvPr>
            <p:ph sz="quarter" idx="4"/>
          </p:nvPr>
        </p:nvSpPr>
        <p:spPr/>
        <p:txBody>
          <a:bodyPr>
            <a:normAutofit fontScale="47500" lnSpcReduction="20000"/>
          </a:bodyPr>
          <a:lstStyle/>
          <a:p>
            <a:r>
              <a:rPr lang="en-US" dirty="0" smtClean="0">
                <a:latin typeface="Eurostile" pitchFamily="34" charset="0"/>
              </a:rPr>
              <a:t>A combination of performance management methods will be utilized to assess the employee. A result based approach will be used to represent their performance dimension in an objective manner. </a:t>
            </a:r>
          </a:p>
          <a:p>
            <a:r>
              <a:rPr lang="en-US" dirty="0" smtClean="0">
                <a:latin typeface="Eurostile" pitchFamily="34" charset="0"/>
              </a:rPr>
              <a:t>This will measure the quality of the employee’s performance by showing how well they act upon the production delivery process of the designer’s collection. </a:t>
            </a:r>
          </a:p>
          <a:p>
            <a:r>
              <a:rPr lang="en-US" dirty="0" smtClean="0">
                <a:latin typeface="Eurostile" pitchFamily="34" charset="0"/>
              </a:rPr>
              <a:t>Another approach will be the 360 degree method. It will be utilized to gather information on the employee’s performance data from as many sources as possible including: actual designer and their design team, regional H&amp;M managers, store managers, co-workers, employees working in the collection department, and customers. T</a:t>
            </a:r>
          </a:p>
          <a:p>
            <a:r>
              <a:rPr lang="en-US" dirty="0" smtClean="0">
                <a:latin typeface="Eurostile" pitchFamily="34" charset="0"/>
              </a:rPr>
              <a:t>There will be two different surveys: one for the designer, their team, and the H&amp;M district manager and an additional questionnaire for co-workers and customers.</a:t>
            </a:r>
          </a:p>
          <a:p>
            <a:endParaRPr lang="en-US" dirty="0"/>
          </a:p>
        </p:txBody>
      </p:sp>
      <p:sp>
        <p:nvSpPr>
          <p:cNvPr id="2" name="Title 1"/>
          <p:cNvSpPr>
            <a:spLocks noGrp="1"/>
          </p:cNvSpPr>
          <p:nvPr>
            <p:ph type="title"/>
          </p:nvPr>
        </p:nvSpPr>
        <p:spPr/>
        <p:txBody>
          <a:bodyPr/>
          <a:lstStyle/>
          <a:p>
            <a:r>
              <a:rPr lang="en-US" b="1" dirty="0" smtClean="0">
                <a:solidFill>
                  <a:schemeClr val="tx1"/>
                </a:solidFill>
                <a:latin typeface="Eurostile" pitchFamily="34" charset="0"/>
              </a:rPr>
              <a:t>Performance Management</a:t>
            </a:r>
            <a:endParaRPr lang="en-US" b="1" dirty="0">
              <a:solidFill>
                <a:schemeClr val="tx1"/>
              </a:solidFill>
              <a:latin typeface="Eurostile"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smtClean="0">
                <a:latin typeface="Eurostile" pitchFamily="34" charset="0"/>
              </a:rPr>
              <a:t>Feedback Mechanisms</a:t>
            </a:r>
            <a:endParaRPr lang="en-US" dirty="0">
              <a:latin typeface="Eurostile" pitchFamily="34" charset="0"/>
            </a:endParaRPr>
          </a:p>
        </p:txBody>
      </p:sp>
      <p:sp>
        <p:nvSpPr>
          <p:cNvPr id="3" name="Text Placeholder 2"/>
          <p:cNvSpPr>
            <a:spLocks noGrp="1"/>
          </p:cNvSpPr>
          <p:nvPr>
            <p:ph type="body" sz="half" idx="3"/>
          </p:nvPr>
        </p:nvSpPr>
        <p:spPr/>
        <p:txBody>
          <a:bodyPr/>
          <a:lstStyle/>
          <a:p>
            <a:pPr algn="ctr"/>
            <a:r>
              <a:rPr lang="en-US" dirty="0" smtClean="0">
                <a:latin typeface="Eurostile" pitchFamily="34" charset="0"/>
              </a:rPr>
              <a:t>Growth/Development Plans</a:t>
            </a:r>
            <a:endParaRPr lang="en-US" dirty="0">
              <a:latin typeface="Eurostile" pitchFamily="34" charset="0"/>
            </a:endParaRPr>
          </a:p>
        </p:txBody>
      </p:sp>
      <p:sp>
        <p:nvSpPr>
          <p:cNvPr id="4" name="Content Placeholder 3"/>
          <p:cNvSpPr>
            <a:spLocks noGrp="1"/>
          </p:cNvSpPr>
          <p:nvPr>
            <p:ph sz="quarter" idx="2"/>
          </p:nvPr>
        </p:nvSpPr>
        <p:spPr/>
        <p:txBody>
          <a:bodyPr>
            <a:normAutofit fontScale="47500" lnSpcReduction="20000"/>
          </a:bodyPr>
          <a:lstStyle/>
          <a:p>
            <a:r>
              <a:rPr lang="en-US" dirty="0" smtClean="0">
                <a:latin typeface="Eurostile" pitchFamily="34" charset="0"/>
              </a:rPr>
              <a:t>     The assessment will be given twice a year, two weeks after the collection debut. Feedback from the assessment will be provided four weeks after it has been given out. Results will be discuss in a formal meeting with a district supervisor. </a:t>
            </a:r>
          </a:p>
          <a:p>
            <a:r>
              <a:rPr lang="en-US" dirty="0" smtClean="0">
                <a:latin typeface="Eurostile" pitchFamily="34" charset="0"/>
              </a:rPr>
              <a:t>     A review of the standards of their performance will ensure they are fully knowledgeable and informed of how to be successful in this position.</a:t>
            </a:r>
          </a:p>
          <a:p>
            <a:r>
              <a:rPr lang="en-US" dirty="0" smtClean="0">
                <a:latin typeface="Eurostile" pitchFamily="34" charset="0"/>
              </a:rPr>
              <a:t>     New target goals and objective with new deadlines will be established during the formal meeting between the supervisor and employee. </a:t>
            </a:r>
          </a:p>
          <a:p>
            <a:r>
              <a:rPr lang="en-US" dirty="0" smtClean="0">
                <a:latin typeface="Eurostile" pitchFamily="34" charset="0"/>
              </a:rPr>
              <a:t>     At the annual performance assessment the manager will receive feedback from employee peers and business partners they encounter through the “Business Partner Feedback” program. This feedback will play a vital role in bringing awareness to the employee on how well they are doing their job and what can be improved upon. </a:t>
            </a:r>
          </a:p>
          <a:p>
            <a:endParaRPr lang="en-US" dirty="0"/>
          </a:p>
        </p:txBody>
      </p:sp>
      <p:sp>
        <p:nvSpPr>
          <p:cNvPr id="5" name="Content Placeholder 4"/>
          <p:cNvSpPr>
            <a:spLocks noGrp="1"/>
          </p:cNvSpPr>
          <p:nvPr>
            <p:ph sz="quarter" idx="4"/>
          </p:nvPr>
        </p:nvSpPr>
        <p:spPr>
          <a:xfrm>
            <a:off x="4572000" y="2286000"/>
            <a:ext cx="4343400" cy="4038600"/>
          </a:xfrm>
        </p:spPr>
        <p:txBody>
          <a:bodyPr>
            <a:normAutofit fontScale="47500" lnSpcReduction="20000"/>
          </a:bodyPr>
          <a:lstStyle/>
          <a:p>
            <a:pPr>
              <a:buNone/>
            </a:pPr>
            <a:r>
              <a:rPr lang="en-US" b="1" dirty="0" smtClean="0">
                <a:latin typeface="Eurostile" pitchFamily="34" charset="0"/>
              </a:rPr>
              <a:t>	The potential action plans the District Manager will take to improve the development and performance of the designer collection manager are among the following:</a:t>
            </a:r>
          </a:p>
          <a:p>
            <a:pPr>
              <a:buNone/>
            </a:pPr>
            <a:endParaRPr lang="en-US" b="1" dirty="0" smtClean="0">
              <a:latin typeface="Eurostile" pitchFamily="34" charset="0"/>
            </a:endParaRPr>
          </a:p>
          <a:p>
            <a:pPr lvl="0"/>
            <a:r>
              <a:rPr lang="en-US" dirty="0" smtClean="0">
                <a:latin typeface="Eurostile" pitchFamily="34" charset="0"/>
              </a:rPr>
              <a:t>Supervisor will evaluate the cause of any poor performance and implement workshops and training development activities relative to where the inadequate performance was present.</a:t>
            </a:r>
          </a:p>
          <a:p>
            <a:pPr lvl="0"/>
            <a:r>
              <a:rPr lang="en-US" dirty="0" smtClean="0">
                <a:latin typeface="Eurostile" pitchFamily="34" charset="0"/>
              </a:rPr>
              <a:t>Evaluate work ethic and job design to see if it aligns with the specified description. Changes may need to be made to the job description as the company grows and the employee’s position enhances the company’s sales. </a:t>
            </a:r>
          </a:p>
          <a:p>
            <a:pPr lvl="0"/>
            <a:r>
              <a:rPr lang="en-US" dirty="0" smtClean="0">
                <a:latin typeface="Eurostile" pitchFamily="34" charset="0"/>
              </a:rPr>
              <a:t>Possible technology solutions will be taken into account, in regards to communication, utilizing web cameras for meeting across the state or country, changing the frequency of meetings, re-organizing store design relative to where the designer’s collection is located and how the apparel and merchandise is displayed.</a:t>
            </a:r>
          </a:p>
          <a:p>
            <a:pPr lvl="0"/>
            <a:r>
              <a:rPr lang="en-US" dirty="0" smtClean="0">
                <a:latin typeface="Eurostile" pitchFamily="34" charset="0"/>
              </a:rPr>
              <a:t>Addressing the measured quality of employee’s performance compared to the past performance of the designer’s collection and creating graphical charts with future goals.</a:t>
            </a:r>
          </a:p>
          <a:p>
            <a:pPr>
              <a:buNone/>
            </a:pPr>
            <a:endParaRPr lang="en-US" dirty="0"/>
          </a:p>
        </p:txBody>
      </p:sp>
      <p:sp>
        <p:nvSpPr>
          <p:cNvPr id="6" name="Title 5"/>
          <p:cNvSpPr>
            <a:spLocks noGrp="1"/>
          </p:cNvSpPr>
          <p:nvPr>
            <p:ph type="title"/>
          </p:nvPr>
        </p:nvSpPr>
        <p:spPr/>
        <p:txBody>
          <a:bodyPr/>
          <a:lstStyle/>
          <a:p>
            <a:r>
              <a:rPr lang="en-US" b="1" dirty="0" smtClean="0">
                <a:solidFill>
                  <a:schemeClr val="tx1"/>
                </a:solidFill>
                <a:latin typeface="Eurostile" pitchFamily="34" charset="0"/>
              </a:rPr>
              <a:t>Performance Management Cont.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Eurostile" pitchFamily="34" charset="0"/>
              </a:rPr>
              <a:t>Final Thoughts</a:t>
            </a:r>
            <a:endParaRPr lang="en-US" b="1" dirty="0">
              <a:solidFill>
                <a:schemeClr val="tx1"/>
              </a:solidFill>
              <a:latin typeface="Eurostile" pitchFamily="34" charset="0"/>
            </a:endParaRPr>
          </a:p>
        </p:txBody>
      </p:sp>
      <p:sp>
        <p:nvSpPr>
          <p:cNvPr id="3" name="Content Placeholder 2"/>
          <p:cNvSpPr>
            <a:spLocks noGrp="1"/>
          </p:cNvSpPr>
          <p:nvPr>
            <p:ph sz="quarter" idx="1"/>
          </p:nvPr>
        </p:nvSpPr>
        <p:spPr>
          <a:blipFill dpi="0" rotWithShape="1">
            <a:blip r:embed="rId2" cstate="print">
              <a:alphaModFix amt="23000"/>
            </a:blip>
            <a:srcRect/>
            <a:stretch>
              <a:fillRect/>
            </a:stretch>
          </a:blipFill>
        </p:spPr>
        <p:txBody>
          <a:bodyPr>
            <a:normAutofit/>
          </a:bodyPr>
          <a:lstStyle/>
          <a:p>
            <a:pPr algn="ctr">
              <a:buNone/>
            </a:pPr>
            <a:endParaRPr lang="en-US" sz="4800" b="1" dirty="0" smtClean="0">
              <a:latin typeface="Eurostile" pitchFamily="34" charset="0"/>
            </a:endParaRPr>
          </a:p>
          <a:p>
            <a:pPr algn="ctr">
              <a:buNone/>
            </a:pPr>
            <a:endParaRPr lang="en-US" sz="4800" b="1" dirty="0" smtClean="0">
              <a:latin typeface="Eurostile" pitchFamily="34" charset="0"/>
            </a:endParaRPr>
          </a:p>
          <a:p>
            <a:pPr algn="ctr">
              <a:buNone/>
            </a:pPr>
            <a:r>
              <a:rPr lang="en-US" sz="4800" b="1" dirty="0" smtClean="0">
                <a:latin typeface="Eurostile" pitchFamily="34" charset="0"/>
              </a:rPr>
              <a:t>Questions or Comments?</a:t>
            </a:r>
            <a:endParaRPr lang="en-US" sz="4800" b="1" dirty="0">
              <a:latin typeface="Eurostile"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tx1"/>
                </a:solidFill>
                <a:latin typeface="Eurostile" pitchFamily="34" charset="0"/>
              </a:rPr>
              <a:t>Citation</a:t>
            </a:r>
            <a:endParaRPr lang="en-US" b="1" dirty="0">
              <a:solidFill>
                <a:schemeClr val="tx1"/>
              </a:solidFill>
              <a:latin typeface="Eurostile" pitchFamily="34" charset="0"/>
            </a:endParaRPr>
          </a:p>
        </p:txBody>
      </p:sp>
      <p:sp>
        <p:nvSpPr>
          <p:cNvPr id="9217" name="Rectangle 1"/>
          <p:cNvSpPr>
            <a:spLocks noChangeArrowheads="1"/>
          </p:cNvSpPr>
          <p:nvPr/>
        </p:nvSpPr>
        <p:spPr bwMode="auto">
          <a:xfrm>
            <a:off x="228600" y="2171952"/>
            <a:ext cx="8610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H&amp;M Web site</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2012. Retrieved from: </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http://www.hm.com/us/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O*NET Online</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Website. 2012. Retrieved from: </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3"/>
              </a:rPr>
              <a:t>http://www.onetonline.org/</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Lepak, David, Mary Gowan. Human Resource Management, 1/e XML Vitalsource eBook for EDMC. 1. VitalSource Bookshelf. Pearson Learning Solutions, 03/2012, July 23, 2012. </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4"/>
              </a:rPr>
              <a:t>http://digitalbookshelf.artinstitutes.edu/books/9781256650300</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sng"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2012. H&amp;M Salary. </a:t>
            </a:r>
            <a:r>
              <a:rPr kumimoji="0" lang="en-US" sz="1200" b="0" i="1" u="sng"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Glassdoor.com</a:t>
            </a:r>
            <a:r>
              <a:rPr kumimoji="0" lang="en-US" sz="1200" b="0" i="0" u="sng"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rPr>
              <a:t>. Retrieved from: </a:t>
            </a: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hlinkClick r:id="rId5"/>
              </a:rPr>
              <a:t>http://www.glassdoor.com/Salaries/hm-salary-SRCH_KE0,2.htm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Eurostile" pitchFamily="34" charset="0"/>
              </a:rPr>
              <a:t>H &amp; M Overview</a:t>
            </a:r>
            <a:endParaRPr lang="en-US" b="1" dirty="0">
              <a:solidFill>
                <a:schemeClr val="tx1"/>
              </a:solidFill>
              <a:latin typeface="Eurostile" pitchFamily="34" charset="0"/>
            </a:endParaRPr>
          </a:p>
        </p:txBody>
      </p:sp>
      <p:sp>
        <p:nvSpPr>
          <p:cNvPr id="3" name="Content Placeholder 2"/>
          <p:cNvSpPr>
            <a:spLocks noGrp="1"/>
          </p:cNvSpPr>
          <p:nvPr>
            <p:ph sz="quarter" idx="1"/>
          </p:nvPr>
        </p:nvSpPr>
        <p:spPr>
          <a:blipFill dpi="0" rotWithShape="1">
            <a:blip r:embed="rId2" cstate="print">
              <a:alphaModFix amt="23000"/>
            </a:blip>
            <a:srcRect/>
            <a:stretch>
              <a:fillRect/>
            </a:stretch>
          </a:blipFill>
          <a:ln>
            <a:noFill/>
          </a:ln>
        </p:spPr>
        <p:txBody>
          <a:bodyPr>
            <a:normAutofit fontScale="85000" lnSpcReduction="20000"/>
          </a:bodyPr>
          <a:lstStyle/>
          <a:p>
            <a:r>
              <a:rPr lang="en-US" dirty="0" smtClean="0"/>
              <a:t>     </a:t>
            </a:r>
            <a:r>
              <a:rPr lang="en-US" dirty="0" smtClean="0">
                <a:latin typeface="Eurostile" pitchFamily="34" charset="0"/>
              </a:rPr>
              <a:t>H&amp;M opened its first store in Sweden in 1947, and is now represented on more than 40 markets. H&amp;M’s designers create a broad and diverse range of fashion for men, women, youth and children. </a:t>
            </a:r>
          </a:p>
          <a:p>
            <a:r>
              <a:rPr lang="en-US" dirty="0" smtClean="0">
                <a:latin typeface="Eurostile" pitchFamily="34" charset="0"/>
              </a:rPr>
              <a:t>     Every year, H&amp;M launches a number of major campaigns, complemented by smaller additions. The campaigns act as exciting invitations to the H&amp;M brand. Since 2004, H&amp;M has also collaborated with international designers and fashion icons such as Karl Lagerfeld, Stella McCartney, Versace and Marni. The designer collaborations boost the H&amp;M brand by creating buzz and making the basic business concept of fashion and quality at the best price clearer to customers.</a:t>
            </a:r>
          </a:p>
          <a:p>
            <a:r>
              <a:rPr lang="en-US" dirty="0" smtClean="0">
                <a:latin typeface="Eurostile" pitchFamily="34" charset="0"/>
              </a:rPr>
              <a:t>     Today almost 2,600 stores are spread across 44 markets. The H&amp;M Group includes H&amp;M and H&amp;M Home as well as COS, Monki, Weekday and Cheap Monday.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lgn="ctr"/>
            <a:r>
              <a:rPr lang="en-US" dirty="0" smtClean="0">
                <a:latin typeface="Eurostile" pitchFamily="34" charset="0"/>
              </a:rPr>
              <a:t>Corporate Governance</a:t>
            </a:r>
            <a:endParaRPr lang="en-US" dirty="0">
              <a:latin typeface="Eurostile" pitchFamily="34" charset="0"/>
            </a:endParaRPr>
          </a:p>
        </p:txBody>
      </p:sp>
      <p:sp>
        <p:nvSpPr>
          <p:cNvPr id="7" name="Content Placeholder 6"/>
          <p:cNvSpPr>
            <a:spLocks noGrp="1"/>
          </p:cNvSpPr>
          <p:nvPr>
            <p:ph sz="quarter" idx="4"/>
          </p:nvPr>
        </p:nvSpPr>
        <p:spPr/>
        <p:txBody>
          <a:bodyPr>
            <a:normAutofit/>
          </a:bodyPr>
          <a:lstStyle/>
          <a:p>
            <a:pPr>
              <a:buNone/>
            </a:pPr>
            <a:r>
              <a:rPr lang="en-US" dirty="0" smtClean="0">
                <a:latin typeface="Eurostile" pitchFamily="34" charset="0"/>
              </a:rPr>
              <a:t>	Effective corporate governance is about ensuring that companies are run as efficiently as possible in the interests of the shareholders. H&amp;M applies the Swedish Code of Corporate Governance.</a:t>
            </a:r>
            <a:endParaRPr lang="en-US" dirty="0">
              <a:latin typeface="Eurostile" pitchFamily="34" charset="0"/>
            </a:endParaRPr>
          </a:p>
        </p:txBody>
      </p:sp>
      <p:sp>
        <p:nvSpPr>
          <p:cNvPr id="2" name="Title 1"/>
          <p:cNvSpPr>
            <a:spLocks noGrp="1"/>
          </p:cNvSpPr>
          <p:nvPr>
            <p:ph type="title"/>
          </p:nvPr>
        </p:nvSpPr>
        <p:spPr/>
        <p:txBody>
          <a:bodyPr/>
          <a:lstStyle/>
          <a:p>
            <a:r>
              <a:rPr lang="en-US" b="1" dirty="0" smtClean="0">
                <a:solidFill>
                  <a:schemeClr val="tx1"/>
                </a:solidFill>
                <a:latin typeface="Eurostile" pitchFamily="34" charset="0"/>
              </a:rPr>
              <a:t>Job Analysis</a:t>
            </a:r>
            <a:endParaRPr lang="en-US" b="1" dirty="0">
              <a:solidFill>
                <a:schemeClr val="tx1"/>
              </a:solidFill>
              <a:latin typeface="Eurostile" pitchFamily="34" charset="0"/>
            </a:endParaRPr>
          </a:p>
        </p:txBody>
      </p:sp>
      <p:pic>
        <p:nvPicPr>
          <p:cNvPr id="8" name="Picture 7" descr="http://about.hm.com/content/dam/hm/about/images/en/Editorial%20images/Corporate%20Governance/H&amp;M-Shanghai_4x3.jpg/_jcr_content/renditions/cq5dam.web.127.95.png"/>
          <p:cNvPicPr/>
          <p:nvPr/>
        </p:nvPicPr>
        <p:blipFill>
          <a:blip r:embed="rId2" cstate="print"/>
          <a:srcRect/>
          <a:stretch>
            <a:fillRect/>
          </a:stretch>
        </p:blipFill>
        <p:spPr bwMode="auto">
          <a:xfrm>
            <a:off x="838200" y="2819400"/>
            <a:ext cx="2971800" cy="2438400"/>
          </a:xfrm>
          <a:prstGeom prst="rect">
            <a:avLst/>
          </a:prstGeom>
          <a:noFill/>
          <a:ln w="19050">
            <a:solidFill>
              <a:schemeClr val="tx1"/>
            </a:solid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smtClean="0">
                <a:latin typeface="Eurostile" pitchFamily="34" charset="0"/>
              </a:rPr>
              <a:t>Board of Directors</a:t>
            </a:r>
            <a:endParaRPr lang="en-US" dirty="0">
              <a:latin typeface="Eurostile" pitchFamily="34" charset="0"/>
            </a:endParaRPr>
          </a:p>
        </p:txBody>
      </p:sp>
      <p:sp>
        <p:nvSpPr>
          <p:cNvPr id="5" name="Content Placeholder 4"/>
          <p:cNvSpPr>
            <a:spLocks noGrp="1"/>
          </p:cNvSpPr>
          <p:nvPr>
            <p:ph sz="quarter" idx="4"/>
          </p:nvPr>
        </p:nvSpPr>
        <p:spPr/>
        <p:txBody>
          <a:bodyPr>
            <a:normAutofit/>
          </a:bodyPr>
          <a:lstStyle/>
          <a:p>
            <a:pPr>
              <a:buNone/>
            </a:pPr>
            <a:r>
              <a:rPr lang="en-US" dirty="0" smtClean="0">
                <a:latin typeface="Eurostile" pitchFamily="34" charset="0"/>
              </a:rPr>
              <a:t>	The Board of Directors manages the company’s affairs on behalf of the shareholders. It consists of eight ordinary members, two employee representatives with two deputies for these positions.</a:t>
            </a:r>
            <a:endParaRPr lang="en-US" dirty="0">
              <a:latin typeface="Eurostile" pitchFamily="34" charset="0"/>
            </a:endParaRPr>
          </a:p>
        </p:txBody>
      </p:sp>
      <p:sp>
        <p:nvSpPr>
          <p:cNvPr id="6" name="Title 5"/>
          <p:cNvSpPr>
            <a:spLocks noGrp="1"/>
          </p:cNvSpPr>
          <p:nvPr>
            <p:ph type="title"/>
          </p:nvPr>
        </p:nvSpPr>
        <p:spPr/>
        <p:txBody>
          <a:bodyPr/>
          <a:lstStyle/>
          <a:p>
            <a:r>
              <a:rPr lang="en-US" b="1" dirty="0" smtClean="0">
                <a:solidFill>
                  <a:schemeClr val="tx1"/>
                </a:solidFill>
                <a:latin typeface="Eurostile" pitchFamily="34" charset="0"/>
              </a:rPr>
              <a:t>Job Analysis</a:t>
            </a:r>
            <a:endParaRPr lang="en-US" b="1" dirty="0">
              <a:solidFill>
                <a:schemeClr val="tx1"/>
              </a:solidFill>
              <a:latin typeface="Eurostile" pitchFamily="34" charset="0"/>
            </a:endParaRPr>
          </a:p>
        </p:txBody>
      </p:sp>
      <p:pic>
        <p:nvPicPr>
          <p:cNvPr id="7" name="Content Placeholder 6" descr="http://about.hm.com/content/dam/hm/about/images/en/Editorial%20images/Corporate%20Governance/Board_2012_4x3.jpg/_jcr_content/renditions/cq5dam.web.127.95.png"/>
          <p:cNvPicPr>
            <a:picLocks noGrp="1"/>
          </p:cNvPicPr>
          <p:nvPr>
            <p:ph sz="quarter" idx="2"/>
          </p:nvPr>
        </p:nvPicPr>
        <p:blipFill>
          <a:blip r:embed="rId2" cstate="print"/>
          <a:srcRect/>
          <a:stretch>
            <a:fillRect/>
          </a:stretch>
        </p:blipFill>
        <p:spPr bwMode="auto">
          <a:xfrm>
            <a:off x="990600" y="2895600"/>
            <a:ext cx="2514600" cy="2057400"/>
          </a:xfrm>
          <a:prstGeom prst="rect">
            <a:avLst/>
          </a:prstGeom>
          <a:noFill/>
          <a:ln w="19050">
            <a:solidFill>
              <a:schemeClr val="tx1"/>
            </a:solid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idx="1"/>
          </p:nvPr>
        </p:nvSpPr>
        <p:spPr/>
        <p:txBody>
          <a:bodyPr/>
          <a:lstStyle/>
          <a:p>
            <a:pPr algn="ctr"/>
            <a:r>
              <a:rPr lang="en-US" dirty="0" smtClean="0">
                <a:latin typeface="Eurostile" pitchFamily="34" charset="0"/>
              </a:rPr>
              <a:t>Managing Director</a:t>
            </a:r>
            <a:endParaRPr lang="en-US" dirty="0">
              <a:latin typeface="Eurostile" pitchFamily="34" charset="0"/>
            </a:endParaRPr>
          </a:p>
        </p:txBody>
      </p:sp>
      <p:sp>
        <p:nvSpPr>
          <p:cNvPr id="16" name="Content Placeholder 15"/>
          <p:cNvSpPr>
            <a:spLocks noGrp="1"/>
          </p:cNvSpPr>
          <p:nvPr>
            <p:ph sz="quarter" idx="4"/>
          </p:nvPr>
        </p:nvSpPr>
        <p:spPr/>
        <p:txBody>
          <a:bodyPr/>
          <a:lstStyle/>
          <a:p>
            <a:pPr>
              <a:buNone/>
            </a:pPr>
            <a:r>
              <a:rPr lang="en-US" dirty="0" smtClean="0"/>
              <a:t>	Karl-Johan Persson, born in 1975, has been the Managing Director and Chief Executive Officer of H &amp; M Hennes &amp; Mauritz AB since 1 July 2009.</a:t>
            </a:r>
            <a:endParaRPr lang="en-US" dirty="0"/>
          </a:p>
        </p:txBody>
      </p:sp>
      <p:sp>
        <p:nvSpPr>
          <p:cNvPr id="12" name="Title 11"/>
          <p:cNvSpPr>
            <a:spLocks noGrp="1"/>
          </p:cNvSpPr>
          <p:nvPr>
            <p:ph type="title"/>
          </p:nvPr>
        </p:nvSpPr>
        <p:spPr/>
        <p:txBody>
          <a:bodyPr/>
          <a:lstStyle/>
          <a:p>
            <a:r>
              <a:rPr lang="en-US" b="1" dirty="0" smtClean="0">
                <a:solidFill>
                  <a:schemeClr val="tx1"/>
                </a:solidFill>
                <a:latin typeface="Eurostile" pitchFamily="34" charset="0"/>
              </a:rPr>
              <a:t>Job Analysis</a:t>
            </a:r>
            <a:endParaRPr lang="en-US" b="1" dirty="0">
              <a:solidFill>
                <a:schemeClr val="tx1"/>
              </a:solidFill>
              <a:latin typeface="Eurostile" pitchFamily="34" charset="0"/>
            </a:endParaRPr>
          </a:p>
        </p:txBody>
      </p:sp>
      <p:pic>
        <p:nvPicPr>
          <p:cNvPr id="17" name="Content Placeholder 16" descr="http://about.hm.com/content/dam/hm/about/images/en/Editorial%20images/Corporate%20Governance/Karl-Johan_Persson_4x3.jpg/_jcr_content/renditions/cq5dam.web.127.95.png"/>
          <p:cNvPicPr>
            <a:picLocks noGrp="1"/>
          </p:cNvPicPr>
          <p:nvPr>
            <p:ph sz="quarter" idx="2"/>
          </p:nvPr>
        </p:nvPicPr>
        <p:blipFill>
          <a:blip r:embed="rId2" cstate="print"/>
          <a:srcRect/>
          <a:stretch>
            <a:fillRect/>
          </a:stretch>
        </p:blipFill>
        <p:spPr bwMode="auto">
          <a:xfrm>
            <a:off x="914400" y="2895600"/>
            <a:ext cx="2743200" cy="2362200"/>
          </a:xfrm>
          <a:prstGeom prst="rect">
            <a:avLst/>
          </a:prstGeom>
          <a:noFill/>
          <a:ln w="19050">
            <a:solidFill>
              <a:schemeClr val="tx1"/>
            </a:solid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Eurostile" pitchFamily="34" charset="0"/>
              </a:rPr>
              <a:t>Job Description</a:t>
            </a:r>
            <a:endParaRPr lang="en-US" b="1" dirty="0">
              <a:solidFill>
                <a:schemeClr val="tx1"/>
              </a:solidFill>
              <a:latin typeface="Eurostile" pitchFamily="34" charset="0"/>
            </a:endParaRPr>
          </a:p>
        </p:txBody>
      </p:sp>
      <p:sp>
        <p:nvSpPr>
          <p:cNvPr id="3" name="Content Placeholder 2"/>
          <p:cNvSpPr>
            <a:spLocks noGrp="1"/>
          </p:cNvSpPr>
          <p:nvPr>
            <p:ph sz="quarter" idx="1"/>
          </p:nvPr>
        </p:nvSpPr>
        <p:spPr>
          <a:blipFill dpi="0" rotWithShape="1">
            <a:blip r:embed="rId2" cstate="print">
              <a:alphaModFix amt="23000"/>
            </a:blip>
            <a:srcRect/>
            <a:stretch>
              <a:fillRect/>
            </a:stretch>
          </a:blipFill>
        </p:spPr>
        <p:txBody>
          <a:bodyPr>
            <a:normAutofit fontScale="85000" lnSpcReduction="20000"/>
          </a:bodyPr>
          <a:lstStyle/>
          <a:p>
            <a:r>
              <a:rPr lang="en-US" dirty="0" smtClean="0">
                <a:latin typeface="Eurostile" pitchFamily="34" charset="0"/>
              </a:rPr>
              <a:t>    The new Designer Collection Manager at H&amp;M will be under the guidance of the District Manager as well as the Store Manager. The Designer Collection Manager will provide knowledge of featured guest designers and brands to staff and customers. They will also be responsible for designing, set up, and managing staff on how to arrange the guest designer’s collection, and oversee the upkeep of the merchandise in the collaboration department or section of the store.</a:t>
            </a:r>
          </a:p>
          <a:p>
            <a:r>
              <a:rPr lang="en-US" dirty="0" smtClean="0">
                <a:latin typeface="Eurostile" pitchFamily="34" charset="0"/>
              </a:rPr>
              <a:t>     In addition, the Designer Collection Manager will be responsible for maximizing sales and drive profitability in guest designer collaborations merchandise. Thus, in order to guarantee that the products are properly priced and displayed in the manner it was intended to be revealed. This new position must meet deadlines as well as follow, execute, and manage employees in safety and security procedures. </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Eurostile" pitchFamily="34" charset="0"/>
              </a:rPr>
              <a:t>Recruitment</a:t>
            </a:r>
            <a:endParaRPr lang="en-US" b="1" dirty="0">
              <a:solidFill>
                <a:schemeClr val="tx1"/>
              </a:solidFill>
              <a:latin typeface="Eurostile" pitchFamily="34" charset="0"/>
            </a:endParaRPr>
          </a:p>
        </p:txBody>
      </p:sp>
      <p:sp>
        <p:nvSpPr>
          <p:cNvPr id="3" name="Content Placeholder 2"/>
          <p:cNvSpPr>
            <a:spLocks noGrp="1"/>
          </p:cNvSpPr>
          <p:nvPr>
            <p:ph sz="quarter" idx="1"/>
          </p:nvPr>
        </p:nvSpPr>
        <p:spPr>
          <a:blipFill dpi="0" rotWithShape="1">
            <a:blip r:embed="rId2" cstate="print">
              <a:alphaModFix amt="23000"/>
            </a:blip>
            <a:srcRect/>
            <a:stretch>
              <a:fillRect/>
            </a:stretch>
          </a:blipFill>
        </p:spPr>
        <p:txBody>
          <a:bodyPr>
            <a:normAutofit fontScale="85000" lnSpcReduction="10000"/>
          </a:bodyPr>
          <a:lstStyle/>
          <a:p>
            <a:r>
              <a:rPr lang="en-US" dirty="0" smtClean="0"/>
              <a:t>  </a:t>
            </a:r>
            <a:r>
              <a:rPr lang="en-US" dirty="0" smtClean="0">
                <a:latin typeface="Eurostile" pitchFamily="34" charset="0"/>
              </a:rPr>
              <a:t>Recruitment sources will be through the H&amp;M Web site in the “Work at H&amp;M” section. Other sources will be in newspapers and websites such as: WGSN, Women’s Wear Daily (WWD), and StyleSight. H&amp;M will be recruiting from the company’s website since most of the recruitment H&amp;M does already is through their website or promoting within the organization. </a:t>
            </a:r>
          </a:p>
          <a:p>
            <a:r>
              <a:rPr lang="en-US" dirty="0" smtClean="0">
                <a:latin typeface="Eurostile" pitchFamily="34" charset="0"/>
              </a:rPr>
              <a:t>  The company will be utilizing newspapers such as Women’s Wear Daily as well, due to many upper level positions that are often advertised through this type of media. </a:t>
            </a:r>
          </a:p>
          <a:p>
            <a:r>
              <a:rPr lang="en-US" dirty="0" smtClean="0">
                <a:latin typeface="Eurostile" pitchFamily="34" charset="0"/>
              </a:rPr>
              <a:t>  Another recruitment source will be social media websites such as Facebook to recruit for the new position for the reason that utilization of technology and social media websites are a popular way to gain attention and get information out quickly. </a:t>
            </a:r>
            <a:endParaRPr lang="en-US" dirty="0">
              <a:latin typeface="Eurostile"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Eurostile" pitchFamily="34" charset="0"/>
              </a:rPr>
              <a:t>Compensation</a:t>
            </a:r>
            <a:endParaRPr lang="en-US" b="1" dirty="0">
              <a:solidFill>
                <a:schemeClr val="tx1"/>
              </a:solidFill>
              <a:latin typeface="Eurostile" pitchFamily="34" charset="0"/>
            </a:endParaRPr>
          </a:p>
        </p:txBody>
      </p:sp>
      <p:sp>
        <p:nvSpPr>
          <p:cNvPr id="9" name="Text Placeholder 8"/>
          <p:cNvSpPr>
            <a:spLocks noGrp="1"/>
          </p:cNvSpPr>
          <p:nvPr>
            <p:ph type="body" idx="2"/>
          </p:nvPr>
        </p:nvSpPr>
        <p:spPr/>
        <p:txBody>
          <a:bodyPr/>
          <a:lstStyle/>
          <a:p>
            <a:r>
              <a:rPr lang="en-US" b="1" u="sng" dirty="0" smtClean="0">
                <a:latin typeface="Eurostile" pitchFamily="34" charset="0"/>
              </a:rPr>
              <a:t>Position</a:t>
            </a:r>
            <a:r>
              <a:rPr lang="en-US" b="1" dirty="0" smtClean="0">
                <a:latin typeface="Eurostile" pitchFamily="34" charset="0"/>
              </a:rPr>
              <a:t>: Designer Collection Manager</a:t>
            </a:r>
          </a:p>
          <a:p>
            <a:r>
              <a:rPr lang="en-US" b="1" u="sng" dirty="0" smtClean="0">
                <a:latin typeface="Eurostile" pitchFamily="34" charset="0"/>
              </a:rPr>
              <a:t>Wage</a:t>
            </a:r>
            <a:r>
              <a:rPr lang="en-US" b="1" dirty="0" smtClean="0">
                <a:latin typeface="Eurostile" pitchFamily="34" charset="0"/>
              </a:rPr>
              <a:t>: Salary, Non-Exempt: $4,000 a month; $48,000 a year</a:t>
            </a:r>
          </a:p>
          <a:p>
            <a:endParaRPr lang="en-US" dirty="0"/>
          </a:p>
        </p:txBody>
      </p:sp>
      <p:sp>
        <p:nvSpPr>
          <p:cNvPr id="8" name="Content Placeholder 7"/>
          <p:cNvSpPr>
            <a:spLocks noGrp="1"/>
          </p:cNvSpPr>
          <p:nvPr>
            <p:ph sz="quarter" idx="1"/>
          </p:nvPr>
        </p:nvSpPr>
        <p:spPr/>
        <p:txBody>
          <a:bodyPr>
            <a:normAutofit fontScale="55000" lnSpcReduction="20000"/>
          </a:bodyPr>
          <a:lstStyle/>
          <a:p>
            <a:endParaRPr lang="en-US" dirty="0" smtClean="0"/>
          </a:p>
          <a:p>
            <a:endParaRPr lang="en-US" dirty="0" smtClean="0"/>
          </a:p>
          <a:p>
            <a:r>
              <a:rPr lang="en-US" dirty="0" smtClean="0"/>
              <a:t>     </a:t>
            </a:r>
            <a:r>
              <a:rPr lang="en-US" dirty="0" smtClean="0">
                <a:latin typeface="Eurostile" pitchFamily="34" charset="0"/>
              </a:rPr>
              <a:t>The compensation is based off of the level of education, knowledge, skill, and experience necessary to perform the job. </a:t>
            </a:r>
          </a:p>
          <a:p>
            <a:r>
              <a:rPr lang="en-US" dirty="0" smtClean="0">
                <a:latin typeface="Eurostile" pitchFamily="34" charset="0"/>
              </a:rPr>
              <a:t>     It is also based off the store location the employee will be assigned to work at, and the economy since the cost of living has to been considered. </a:t>
            </a:r>
          </a:p>
          <a:p>
            <a:pPr>
              <a:buNone/>
            </a:pPr>
            <a:endParaRPr lang="en-US" dirty="0" smtClean="0">
              <a:latin typeface="Eurostile" pitchFamily="34" charset="0"/>
            </a:endParaRPr>
          </a:p>
          <a:p>
            <a:pPr>
              <a:buNone/>
            </a:pPr>
            <a:r>
              <a:rPr lang="en-US" dirty="0" smtClean="0">
                <a:latin typeface="Eurostile" pitchFamily="34" charset="0"/>
              </a:rPr>
              <a:t>	</a:t>
            </a:r>
            <a:r>
              <a:rPr lang="en-US" b="1" dirty="0" smtClean="0">
                <a:latin typeface="Eurostile" pitchFamily="34" charset="0"/>
              </a:rPr>
              <a:t>In addition, the compensation is based off of the pre-existing salaries at H&amp;M listed on the web site: Glassdoor.com. This job position would be classified under the Department Managers section of the organization.</a:t>
            </a:r>
          </a:p>
          <a:p>
            <a:pPr>
              <a:buNone/>
            </a:pPr>
            <a:r>
              <a:rPr lang="en-US" dirty="0" smtClean="0">
                <a:latin typeface="Eurostile" pitchFamily="34" charset="0"/>
              </a:rPr>
              <a:t> </a:t>
            </a:r>
          </a:p>
          <a:p>
            <a:endParaRPr lang="en-US" dirty="0" smtClean="0">
              <a:latin typeface="Eurostile" pitchFamily="34" charset="0"/>
            </a:endParaRPr>
          </a:p>
          <a:p>
            <a:pPr>
              <a:buNone/>
            </a:pPr>
            <a:r>
              <a:rPr lang="en-US" b="1" dirty="0" smtClean="0">
                <a:latin typeface="Eurostile" pitchFamily="34" charset="0"/>
              </a:rPr>
              <a:t>Other Considerations:</a:t>
            </a:r>
            <a:endParaRPr lang="en-US" dirty="0" smtClean="0">
              <a:latin typeface="Eurostile" pitchFamily="34" charset="0"/>
            </a:endParaRPr>
          </a:p>
          <a:p>
            <a:pPr>
              <a:buNone/>
            </a:pPr>
            <a:r>
              <a:rPr lang="en-US" dirty="0" smtClean="0">
                <a:latin typeface="Eurostile" pitchFamily="34" charset="0"/>
              </a:rPr>
              <a:t>	     The salary will be paid to the Designer Collection Manager every two weeks. This position is not a contract position with H&amp;M. The overall employment is considered an “at will” relationship, meaning there is freedom to resign given a two week notice. Conversely, H&amp;M is permitted to terminate the Designer Collection Manager from their position with or without cause and with or without notice for any reason.</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1"/>
                </a:solidFill>
                <a:latin typeface="Eurostile" pitchFamily="34" charset="0"/>
              </a:rPr>
              <a:t>Interview</a:t>
            </a:r>
            <a:endParaRPr lang="en-US" sz="4000" b="1" dirty="0">
              <a:solidFill>
                <a:schemeClr val="tx1"/>
              </a:solidFill>
              <a:latin typeface="Eurostile" pitchFamily="34" charset="0"/>
            </a:endParaRPr>
          </a:p>
        </p:txBody>
      </p:sp>
      <p:sp>
        <p:nvSpPr>
          <p:cNvPr id="5" name="Text Placeholder 4"/>
          <p:cNvSpPr>
            <a:spLocks noGrp="1"/>
          </p:cNvSpPr>
          <p:nvPr>
            <p:ph type="body" idx="2"/>
          </p:nvPr>
        </p:nvSpPr>
        <p:spPr/>
        <p:txBody>
          <a:bodyPr>
            <a:normAutofit/>
          </a:bodyPr>
          <a:lstStyle/>
          <a:p>
            <a:r>
              <a:rPr lang="en-US" sz="2000" b="1" dirty="0" smtClean="0">
                <a:latin typeface="Eurostile" pitchFamily="34" charset="0"/>
              </a:rPr>
              <a:t>- </a:t>
            </a:r>
            <a:r>
              <a:rPr lang="en-US" sz="1800" b="1" dirty="0" smtClean="0">
                <a:latin typeface="Eurostile" pitchFamily="34" charset="0"/>
              </a:rPr>
              <a:t>Screening Interview</a:t>
            </a:r>
          </a:p>
          <a:p>
            <a:r>
              <a:rPr lang="en-US" sz="2000" b="1" dirty="0" smtClean="0">
                <a:latin typeface="Eurostile" pitchFamily="34" charset="0"/>
              </a:rPr>
              <a:t>- Interview</a:t>
            </a:r>
          </a:p>
          <a:p>
            <a:r>
              <a:rPr lang="en-US" sz="2000" b="1" dirty="0" smtClean="0">
                <a:latin typeface="Eurostile" pitchFamily="34" charset="0"/>
              </a:rPr>
              <a:t>- Final Screening</a:t>
            </a:r>
          </a:p>
          <a:p>
            <a:r>
              <a:rPr lang="en-US" sz="2000" b="1" dirty="0" smtClean="0">
                <a:latin typeface="Eurostile" pitchFamily="34" charset="0"/>
              </a:rPr>
              <a:t>- Rating Scale</a:t>
            </a:r>
            <a:endParaRPr lang="en-US" sz="2000" b="1" dirty="0">
              <a:latin typeface="Eurostile" pitchFamily="34" charset="0"/>
            </a:endParaRPr>
          </a:p>
        </p:txBody>
      </p:sp>
      <p:sp>
        <p:nvSpPr>
          <p:cNvPr id="4" name="Content Placeholder 3"/>
          <p:cNvSpPr>
            <a:spLocks noGrp="1"/>
          </p:cNvSpPr>
          <p:nvPr>
            <p:ph sz="quarter" idx="1"/>
          </p:nvPr>
        </p:nvSpPr>
        <p:spPr/>
        <p:txBody>
          <a:bodyPr>
            <a:normAutofit fontScale="55000" lnSpcReduction="20000"/>
          </a:bodyPr>
          <a:lstStyle/>
          <a:p>
            <a:r>
              <a:rPr lang="en-US" sz="2500" b="1" dirty="0" smtClean="0">
                <a:latin typeface="Eurostile" pitchFamily="34" charset="0"/>
              </a:rPr>
              <a:t>Screening Interview</a:t>
            </a:r>
            <a:r>
              <a:rPr lang="en-US" sz="2500" dirty="0" smtClean="0">
                <a:latin typeface="Eurostile" pitchFamily="34" charset="0"/>
              </a:rPr>
              <a:t>: </a:t>
            </a:r>
          </a:p>
          <a:p>
            <a:pPr>
              <a:buNone/>
            </a:pPr>
            <a:r>
              <a:rPr lang="en-US" sz="2500" dirty="0" smtClean="0">
                <a:latin typeface="Eurostile" pitchFamily="34" charset="0"/>
              </a:rPr>
              <a:t>	     A screening interview will be done by the Store Manager on all applicants who are being considered. The screening interview will consist of a brief telephone interview. The applicant’s information will be verified and if all goes well, the applicant will be invited to be interviewed by the Store Manager in person at a scheduled date and time.</a:t>
            </a:r>
          </a:p>
          <a:p>
            <a:pPr>
              <a:buNone/>
            </a:pPr>
            <a:r>
              <a:rPr lang="en-US" sz="2500" dirty="0" smtClean="0">
                <a:latin typeface="Eurostile" pitchFamily="34" charset="0"/>
              </a:rPr>
              <a:t> </a:t>
            </a:r>
          </a:p>
          <a:p>
            <a:r>
              <a:rPr lang="en-US" sz="2500" b="1" dirty="0" smtClean="0">
                <a:latin typeface="Eurostile" pitchFamily="34" charset="0"/>
              </a:rPr>
              <a:t>Interview:</a:t>
            </a:r>
            <a:endParaRPr lang="en-US" sz="2500" dirty="0" smtClean="0">
              <a:latin typeface="Eurostile" pitchFamily="34" charset="0"/>
            </a:endParaRPr>
          </a:p>
          <a:p>
            <a:pPr>
              <a:buNone/>
            </a:pPr>
            <a:r>
              <a:rPr lang="en-US" sz="2500" dirty="0" smtClean="0">
                <a:latin typeface="Eurostile" pitchFamily="34" charset="0"/>
              </a:rPr>
              <a:t>	     The interviews will be conducted by the Store Manager. The interview itself will be a structured interview. The Manager will have situational and behavioral questions to ask the applicant, but they are not required to strictly stick to the interview questions. </a:t>
            </a:r>
          </a:p>
          <a:p>
            <a:pPr>
              <a:buNone/>
            </a:pPr>
            <a:r>
              <a:rPr lang="en-US" sz="2500" dirty="0" smtClean="0">
                <a:latin typeface="Eurostile" pitchFamily="34" charset="0"/>
              </a:rPr>
              <a:t> </a:t>
            </a:r>
          </a:p>
          <a:p>
            <a:r>
              <a:rPr lang="en-US" sz="2500" b="1" dirty="0" smtClean="0">
                <a:latin typeface="Eurostile" pitchFamily="34" charset="0"/>
              </a:rPr>
              <a:t>Final Screening:</a:t>
            </a:r>
            <a:endParaRPr lang="en-US" sz="2500" dirty="0" smtClean="0">
              <a:latin typeface="Eurostile" pitchFamily="34" charset="0"/>
            </a:endParaRPr>
          </a:p>
          <a:p>
            <a:pPr>
              <a:buNone/>
            </a:pPr>
            <a:r>
              <a:rPr lang="en-US" sz="2500" dirty="0" smtClean="0">
                <a:latin typeface="Eurostile" pitchFamily="34" charset="0"/>
              </a:rPr>
              <a:t>	     Once all the applicants that are being considered are interviewed, the Manager will do reference and background checks on the best possible candidates left. This final screening part of the interview process should aid in narrowing down the best applicants even more and get more information on the applicants previous work experience. The Manager will ultimately make the final hiring decision with support from the Visual Merchandiser. </a:t>
            </a:r>
          </a:p>
          <a:p>
            <a:pPr>
              <a:buNone/>
            </a:pPr>
            <a:r>
              <a:rPr lang="en-US" sz="2500" dirty="0" smtClean="0">
                <a:latin typeface="Eurostile" pitchFamily="34" charset="0"/>
              </a:rPr>
              <a:t> </a:t>
            </a:r>
          </a:p>
          <a:p>
            <a:r>
              <a:rPr lang="en-US" sz="2500" b="1" dirty="0" smtClean="0">
                <a:latin typeface="Eurostile" pitchFamily="34" charset="0"/>
              </a:rPr>
              <a:t>Rating Scale:</a:t>
            </a:r>
            <a:endParaRPr lang="en-US" sz="2500" dirty="0" smtClean="0">
              <a:latin typeface="Eurostile" pitchFamily="34" charset="0"/>
            </a:endParaRPr>
          </a:p>
          <a:p>
            <a:pPr>
              <a:buNone/>
            </a:pPr>
            <a:r>
              <a:rPr lang="en-US" sz="2500" dirty="0" smtClean="0">
                <a:latin typeface="Eurostile" pitchFamily="34" charset="0"/>
              </a:rPr>
              <a:t>	     There will be a scoring system in place for how to rate the candidates responses and answers to the question’s they are asked in the interview. </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575F6D"/>
      </a:dk2>
      <a:lt2>
        <a:srgbClr val="FFF39D"/>
      </a:lt2>
      <a:accent1>
        <a:srgbClr val="FF0000"/>
      </a:accent1>
      <a:accent2>
        <a:srgbClr val="EA6E59"/>
      </a:accent2>
      <a:accent3>
        <a:srgbClr val="B32C16"/>
      </a:accent3>
      <a:accent4>
        <a:srgbClr val="F5CD2D"/>
      </a:accent4>
      <a:accent5>
        <a:srgbClr val="59150A"/>
      </a:accent5>
      <a:accent6>
        <a:srgbClr val="862110"/>
      </a:accent6>
      <a:hlink>
        <a:srgbClr val="F19E90"/>
      </a:hlink>
      <a:folHlink>
        <a:srgbClr val="FEB68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195</TotalTime>
  <Words>1385</Words>
  <Application>Microsoft Macintosh PowerPoint</Application>
  <PresentationFormat>On-screen Show (4:3)</PresentationFormat>
  <Paragraphs>114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PowerPoint Presentation</vt:lpstr>
      <vt:lpstr>H &amp; M Overview</vt:lpstr>
      <vt:lpstr>Job Analysis</vt:lpstr>
      <vt:lpstr>Job Analysis</vt:lpstr>
      <vt:lpstr>Job Analysis</vt:lpstr>
      <vt:lpstr>Job Description</vt:lpstr>
      <vt:lpstr>Recruitment</vt:lpstr>
      <vt:lpstr>Compensation</vt:lpstr>
      <vt:lpstr>Interview</vt:lpstr>
      <vt:lpstr>Rewards/Retention</vt:lpstr>
      <vt:lpstr>Retention Cont.</vt:lpstr>
      <vt:lpstr>Performance Management</vt:lpstr>
      <vt:lpstr>Performance Management Cont.</vt:lpstr>
      <vt:lpstr>Final Thoughts</vt:lpstr>
      <vt:lpstr>Citation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Brandi Fishman</dc:creator>
  <cp:lastModifiedBy>Nici Thomas</cp:lastModifiedBy>
  <cp:revision>18</cp:revision>
  <dcterms:created xsi:type="dcterms:W3CDTF">2012-09-04T23:18:09Z</dcterms:created>
  <dcterms:modified xsi:type="dcterms:W3CDTF">2013-10-01T03:07:43Z</dcterms:modified>
</cp:coreProperties>
</file>