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3"/>
  </p:notesMasterIdLst>
  <p:sldIdLst>
    <p:sldId id="256" r:id="rId2"/>
    <p:sldId id="257" r:id="rId3"/>
    <p:sldId id="258" r:id="rId4"/>
    <p:sldId id="260" r:id="rId5"/>
    <p:sldId id="261" r:id="rId6"/>
    <p:sldId id="290" r:id="rId7"/>
    <p:sldId id="265" r:id="rId8"/>
    <p:sldId id="266" r:id="rId9"/>
    <p:sldId id="267" r:id="rId10"/>
    <p:sldId id="259" r:id="rId11"/>
    <p:sldId id="262" r:id="rId12"/>
    <p:sldId id="263" r:id="rId13"/>
    <p:sldId id="264" r:id="rId14"/>
    <p:sldId id="268" r:id="rId15"/>
    <p:sldId id="270" r:id="rId16"/>
    <p:sldId id="271" r:id="rId17"/>
    <p:sldId id="269" r:id="rId18"/>
    <p:sldId id="272" r:id="rId19"/>
    <p:sldId id="277" r:id="rId20"/>
    <p:sldId id="273" r:id="rId21"/>
    <p:sldId id="284" r:id="rId22"/>
    <p:sldId id="291" r:id="rId23"/>
    <p:sldId id="278" r:id="rId24"/>
    <p:sldId id="274" r:id="rId25"/>
    <p:sldId id="281" r:id="rId26"/>
    <p:sldId id="275" r:id="rId27"/>
    <p:sldId id="282" r:id="rId28"/>
    <p:sldId id="276" r:id="rId29"/>
    <p:sldId id="283" r:id="rId30"/>
    <p:sldId id="285" r:id="rId31"/>
    <p:sldId id="28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2176" y="-3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Top 5 Sales Countries:</c:v>
                </c:pt>
              </c:strCache>
            </c:strRef>
          </c:tx>
          <c:explosion val="25"/>
          <c:dPt>
            <c:idx val="0"/>
            <c:bubble3D val="0"/>
            <c:spPr>
              <a:solidFill>
                <a:schemeClr val="accent4">
                  <a:lumMod val="60000"/>
                  <a:lumOff val="40000"/>
                </a:schemeClr>
              </a:solidFill>
            </c:spPr>
          </c:dPt>
          <c:dPt>
            <c:idx val="3"/>
            <c:bubble3D val="0"/>
            <c:spPr>
              <a:solidFill>
                <a:srgbClr val="00B050"/>
              </a:solidFill>
            </c:spPr>
          </c:dPt>
          <c:dPt>
            <c:idx val="4"/>
            <c:bubble3D val="0"/>
            <c:spPr>
              <a:solidFill>
                <a:srgbClr val="FF0000"/>
              </a:solidFill>
            </c:spPr>
          </c:dPt>
          <c:dLbls>
            <c:dLbl>
              <c:idx val="1"/>
              <c:spPr/>
              <c:txPr>
                <a:bodyPr/>
                <a:lstStyle/>
                <a:p>
                  <a:pPr>
                    <a:defRPr b="1">
                      <a:solidFill>
                        <a:schemeClr val="bg1"/>
                      </a:solidFill>
                    </a:defRPr>
                  </a:pPr>
                  <a:endParaRPr lang="en-US"/>
                </a:p>
              </c:txPr>
              <c:showLegendKey val="0"/>
              <c:showVal val="0"/>
              <c:showCatName val="0"/>
              <c:showSerName val="0"/>
              <c:showPercent val="1"/>
              <c:showBubbleSize val="0"/>
            </c:dLbl>
            <c:txPr>
              <a:bodyPr/>
              <a:lstStyle/>
              <a:p>
                <a:pPr>
                  <a:defRPr b="1"/>
                </a:pPr>
                <a:endParaRPr lang="en-US"/>
              </a:p>
            </c:txPr>
            <c:showLegendKey val="0"/>
            <c:showVal val="0"/>
            <c:showCatName val="0"/>
            <c:showSerName val="0"/>
            <c:showPercent val="1"/>
            <c:showBubbleSize val="0"/>
            <c:showLeaderLines val="1"/>
          </c:dLbls>
          <c:cat>
            <c:strRef>
              <c:f>Sheet1!$A$2:$A$7</c:f>
              <c:strCache>
                <c:ptCount val="6"/>
                <c:pt idx="0">
                  <c:v>Germany</c:v>
                </c:pt>
                <c:pt idx="1">
                  <c:v>U.S.A.</c:v>
                </c:pt>
                <c:pt idx="2">
                  <c:v>France</c:v>
                </c:pt>
                <c:pt idx="3">
                  <c:v>Italy</c:v>
                </c:pt>
                <c:pt idx="4">
                  <c:v>UK</c:v>
                </c:pt>
                <c:pt idx="5">
                  <c:v>(other countries)</c:v>
                </c:pt>
              </c:strCache>
            </c:strRef>
          </c:cat>
          <c:val>
            <c:numRef>
              <c:f>Sheet1!$B$2:$B$7</c:f>
              <c:numCache>
                <c:formatCode>0%</c:formatCode>
                <c:ptCount val="6"/>
                <c:pt idx="0">
                  <c:v>0.16</c:v>
                </c:pt>
                <c:pt idx="1">
                  <c:v>0.11</c:v>
                </c:pt>
                <c:pt idx="2">
                  <c:v>0.1</c:v>
                </c:pt>
                <c:pt idx="3">
                  <c:v>0.07</c:v>
                </c:pt>
                <c:pt idx="4">
                  <c:v>0.07</c:v>
                </c:pt>
                <c:pt idx="5">
                  <c:v>0.49</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b="1"/>
          </a:pPr>
          <a:endParaRPr lang="en-US"/>
        </a:p>
      </c:txPr>
    </c:legend>
    <c:plotVisOnly val="1"/>
    <c:dispBlanksAs val="zero"/>
    <c:showDLblsOverMax val="0"/>
  </c:chart>
  <c:spPr>
    <a:solidFill>
      <a:schemeClr val="bg1"/>
    </a:solidFill>
    <a:ln>
      <a:solidFill>
        <a:schemeClr val="tx1"/>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000" u="sng"/>
          </a:pPr>
          <a:endParaRPr lang="en-US"/>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Advertising Budget:</c:v>
                </c:pt>
              </c:strCache>
            </c:strRef>
          </c:tx>
          <c:explosion val="25"/>
          <c:dPt>
            <c:idx val="1"/>
            <c:bubble3D val="0"/>
            <c:spPr>
              <a:solidFill>
                <a:srgbClr val="92D050"/>
              </a:solidFill>
            </c:spPr>
          </c:dPt>
          <c:dPt>
            <c:idx val="4"/>
            <c:bubble3D val="0"/>
            <c:spPr>
              <a:solidFill>
                <a:srgbClr val="C00000"/>
              </a:solidFill>
            </c:spPr>
          </c:dPt>
          <c:dLbls>
            <c:dLbl>
              <c:idx val="1"/>
              <c:spPr/>
              <c:txPr>
                <a:bodyPr/>
                <a:lstStyle/>
                <a:p>
                  <a:pPr>
                    <a:defRPr sz="1400" b="1">
                      <a:solidFill>
                        <a:schemeClr val="tx1"/>
                      </a:solidFill>
                    </a:defRPr>
                  </a:pPr>
                  <a:endParaRPr lang="en-US"/>
                </a:p>
              </c:txPr>
              <c:showLegendKey val="0"/>
              <c:showVal val="0"/>
              <c:showCatName val="0"/>
              <c:showSerName val="0"/>
              <c:showPercent val="1"/>
              <c:showBubbleSize val="0"/>
            </c:dLbl>
            <c:dLbl>
              <c:idx val="2"/>
              <c:spPr/>
              <c:txPr>
                <a:bodyPr/>
                <a:lstStyle/>
                <a:p>
                  <a:pPr>
                    <a:defRPr sz="1400" b="1">
                      <a:solidFill>
                        <a:schemeClr val="tx1"/>
                      </a:solidFill>
                    </a:defRPr>
                  </a:pPr>
                  <a:endParaRPr lang="en-US"/>
                </a:p>
              </c:txPr>
              <c:showLegendKey val="0"/>
              <c:showVal val="0"/>
              <c:showCatName val="0"/>
              <c:showSerName val="0"/>
              <c:showPercent val="1"/>
              <c:showBubbleSize val="0"/>
            </c:dLbl>
            <c:dLbl>
              <c:idx val="3"/>
              <c:layout>
                <c:manualLayout>
                  <c:x val="0.0805083322020092"/>
                  <c:y val="0.0588778953651202"/>
                </c:manualLayout>
              </c:layout>
              <c:showLegendKey val="0"/>
              <c:showVal val="0"/>
              <c:showCatName val="0"/>
              <c:showSerName val="0"/>
              <c:showPercent val="1"/>
              <c:showBubbleSize val="0"/>
            </c:dLbl>
            <c:txPr>
              <a:bodyPr/>
              <a:lstStyle/>
              <a:p>
                <a:pPr>
                  <a:defRPr sz="1400" b="1">
                    <a:solidFill>
                      <a:schemeClr val="bg1"/>
                    </a:solidFill>
                  </a:defRPr>
                </a:pPr>
                <a:endParaRPr lang="en-US"/>
              </a:p>
            </c:txPr>
            <c:showLegendKey val="0"/>
            <c:showVal val="0"/>
            <c:showCatName val="0"/>
            <c:showSerName val="0"/>
            <c:showPercent val="1"/>
            <c:showBubbleSize val="0"/>
            <c:showLeaderLines val="1"/>
          </c:dLbls>
          <c:cat>
            <c:strRef>
              <c:f>Sheet1!$A$2:$A$6</c:f>
              <c:strCache>
                <c:ptCount val="5"/>
                <c:pt idx="0">
                  <c:v>Billboards</c:v>
                </c:pt>
                <c:pt idx="1">
                  <c:v>Bus Exterior Displays</c:v>
                </c:pt>
                <c:pt idx="2">
                  <c:v>Bench Displays</c:v>
                </c:pt>
                <c:pt idx="3">
                  <c:v>Pedicab Ad.</c:v>
                </c:pt>
                <c:pt idx="4">
                  <c:v>Unexpected Expenses</c:v>
                </c:pt>
              </c:strCache>
            </c:strRef>
          </c:cat>
          <c:val>
            <c:numRef>
              <c:f>Sheet1!$B$2:$B$6</c:f>
              <c:numCache>
                <c:formatCode>"$"#,##0_);[Red]\("$"#,##0\)</c:formatCode>
                <c:ptCount val="5"/>
                <c:pt idx="0">
                  <c:v>121200.0</c:v>
                </c:pt>
                <c:pt idx="1">
                  <c:v>67500.0</c:v>
                </c:pt>
                <c:pt idx="2">
                  <c:v>45000.0</c:v>
                </c:pt>
                <c:pt idx="3">
                  <c:v>48480.0</c:v>
                </c:pt>
                <c:pt idx="4">
                  <c:v>2820.0</c:v>
                </c:pt>
              </c:numCache>
            </c:numRef>
          </c:val>
        </c:ser>
        <c:dLbls>
          <c:showLegendKey val="0"/>
          <c:showVal val="0"/>
          <c:showCatName val="0"/>
          <c:showSerName val="0"/>
          <c:showPercent val="1"/>
          <c:showBubbleSize val="0"/>
          <c:showLeaderLines val="1"/>
        </c:dLbls>
      </c:pie3DChart>
    </c:plotArea>
    <c:legend>
      <c:legendPos val="t"/>
      <c:layout>
        <c:manualLayout>
          <c:xMode val="edge"/>
          <c:yMode val="edge"/>
          <c:x val="0.00911299903301561"/>
          <c:y val="0.088180282152231"/>
          <c:w val="0.978930791545794"/>
          <c:h val="0.134138779527559"/>
        </c:manualLayout>
      </c:layout>
      <c:overlay val="0"/>
      <c:spPr>
        <a:solidFill>
          <a:schemeClr val="bg1"/>
        </a:solidFill>
      </c:spPr>
      <c:txPr>
        <a:bodyPr/>
        <a:lstStyle/>
        <a:p>
          <a:pPr>
            <a:defRPr sz="1400" b="1"/>
          </a:pPr>
          <a:endParaRPr lang="en-US"/>
        </a:p>
      </c:txPr>
    </c:legend>
    <c:plotVisOnly val="1"/>
    <c:dispBlanksAs val="gap"/>
    <c:showDLblsOverMax val="0"/>
  </c:chart>
  <c:spPr>
    <a:solidFill>
      <a:schemeClr val="bg1"/>
    </a:solidFill>
    <a:ln>
      <a:solidFill>
        <a:schemeClr val="tx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1A46FA-339A-4D46-944B-35318AF08CB8}" type="datetimeFigureOut">
              <a:rPr lang="en-US" smtClean="0"/>
              <a:t>9/30/13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77103F-70B8-2C44-861C-751FDC4B3FFA}" type="slidenum">
              <a:rPr lang="en-US" smtClean="0"/>
              <a:t>‹#›</a:t>
            </a:fld>
            <a:endParaRPr lang="en-US" dirty="0"/>
          </a:p>
        </p:txBody>
      </p:sp>
    </p:spTree>
    <p:extLst>
      <p:ext uri="{BB962C8B-B14F-4D97-AF65-F5344CB8AC3E}">
        <p14:creationId xmlns:p14="http://schemas.microsoft.com/office/powerpoint/2010/main" val="16969611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strengths of a company are the advantages and unique recourses their organization that adds value to their products and services. IKEA has taken into consideration both internal perspective, and the point-of-view of their customers. IKEA’s strengths include:</a:t>
            </a:r>
          </a:p>
          <a:p>
            <a:endParaRPr lang="en-US" dirty="0"/>
          </a:p>
        </p:txBody>
      </p:sp>
      <p:sp>
        <p:nvSpPr>
          <p:cNvPr id="4" name="Slide Number Placeholder 3"/>
          <p:cNvSpPr>
            <a:spLocks noGrp="1"/>
          </p:cNvSpPr>
          <p:nvPr>
            <p:ph type="sldNum" sz="quarter" idx="10"/>
          </p:nvPr>
        </p:nvSpPr>
        <p:spPr/>
        <p:txBody>
          <a:bodyPr/>
          <a:lstStyle/>
          <a:p>
            <a:fld id="{0E77103F-70B8-2C44-861C-751FDC4B3FFA}" type="slidenum">
              <a:rPr lang="en-US" smtClean="0"/>
              <a:t>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addition to having special marketing </a:t>
            </a:r>
            <a:r>
              <a:rPr lang="en-US" sz="1200" i="1" kern="1200" dirty="0" smtClean="0">
                <a:solidFill>
                  <a:schemeClr val="tx1"/>
                </a:solidFill>
                <a:latin typeface="+mn-lt"/>
                <a:ea typeface="+mn-ea"/>
                <a:cs typeface="+mn-cs"/>
              </a:rPr>
              <a:t>techniques, </a:t>
            </a:r>
            <a:r>
              <a:rPr lang="en-US" sz="1200" kern="1200" dirty="0" smtClean="0">
                <a:solidFill>
                  <a:schemeClr val="tx1"/>
                </a:solidFill>
                <a:latin typeface="+mn-lt"/>
                <a:ea typeface="+mn-ea"/>
                <a:cs typeface="+mn-cs"/>
              </a:rPr>
              <a:t>IKEA uses Key Performance Indicators (KPI) to measure its performance. KPIs show how IKEA is making progress towards its vision with such statistics as Average Dollars per Sale (ADS) or Items per Customer (IPC). IKEA also has strengths throughout its production process, such as:</a:t>
            </a:r>
          </a:p>
          <a:p>
            <a:endParaRPr lang="en-US" dirty="0"/>
          </a:p>
        </p:txBody>
      </p:sp>
      <p:sp>
        <p:nvSpPr>
          <p:cNvPr id="4" name="Slide Number Placeholder 3"/>
          <p:cNvSpPr>
            <a:spLocks noGrp="1"/>
          </p:cNvSpPr>
          <p:nvPr>
            <p:ph type="sldNum" sz="quarter" idx="10"/>
          </p:nvPr>
        </p:nvSpPr>
        <p:spPr/>
        <p:txBody>
          <a:bodyPr/>
          <a:lstStyle/>
          <a:p>
            <a:fld id="{0E77103F-70B8-2C44-861C-751FDC4B3FFA}" type="slidenum">
              <a:rPr lang="en-US" smtClean="0"/>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IKEA has to acknowledge its weaknesses in order to improve and manage them. This can play a key role in helping it to set objectives and develop new strategies. By recognizing what kinds of consumers are the weaknesses and what to avoid they develop strategies for improvement. IKEA’s weaknesses might include: </a:t>
            </a:r>
          </a:p>
          <a:p>
            <a:endParaRPr lang="en-US" dirty="0"/>
          </a:p>
        </p:txBody>
      </p:sp>
      <p:sp>
        <p:nvSpPr>
          <p:cNvPr id="4" name="Slide Number Placeholder 3"/>
          <p:cNvSpPr>
            <a:spLocks noGrp="1"/>
          </p:cNvSpPr>
          <p:nvPr>
            <p:ph type="sldNum" sz="quarter" idx="10"/>
          </p:nvPr>
        </p:nvSpPr>
        <p:spPr/>
        <p:txBody>
          <a:bodyPr/>
          <a:lstStyle/>
          <a:p>
            <a:fld id="{0E77103F-70B8-2C44-861C-751FDC4B3FFA}" type="slidenum">
              <a:rPr lang="en-US" smtClean="0"/>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IKEA takes advantage of the newly growing demand for greener products and services, and the continual demand for low priced products due to the trends in the current financial climate.</a:t>
            </a:r>
          </a:p>
          <a:p>
            <a:endParaRPr lang="en-US" dirty="0"/>
          </a:p>
        </p:txBody>
      </p:sp>
      <p:sp>
        <p:nvSpPr>
          <p:cNvPr id="4" name="Slide Number Placeholder 3"/>
          <p:cNvSpPr>
            <a:spLocks noGrp="1"/>
          </p:cNvSpPr>
          <p:nvPr>
            <p:ph type="sldNum" sz="quarter" idx="10"/>
          </p:nvPr>
        </p:nvSpPr>
        <p:spPr/>
        <p:txBody>
          <a:bodyPr/>
          <a:lstStyle/>
          <a:p>
            <a:fld id="{0E77103F-70B8-2C44-861C-751FDC4B3FFA}" type="slidenum">
              <a:rPr lang="en-US" smtClean="0"/>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If a company is aware of possible external threats, it can plan to counteract them. By generating new ideas, IKEA can use a particular strength to defend against threats in the market.</a:t>
            </a:r>
          </a:p>
          <a:p>
            <a:r>
              <a:rPr lang="en-US" dirty="0" smtClean="0"/>
              <a:t>-</a:t>
            </a:r>
            <a:r>
              <a:rPr lang="en-US" sz="1200" kern="1200" dirty="0" smtClean="0">
                <a:solidFill>
                  <a:schemeClr val="tx1"/>
                </a:solidFill>
                <a:latin typeface="+mn-lt"/>
                <a:ea typeface="+mn-ea"/>
                <a:cs typeface="+mn-cs"/>
              </a:rPr>
              <a:t>SOCIAL</a:t>
            </a:r>
            <a:r>
              <a:rPr lang="en-US" sz="1200" kern="1200" baseline="0" dirty="0" smtClean="0">
                <a:solidFill>
                  <a:schemeClr val="tx1"/>
                </a:solidFill>
                <a:latin typeface="+mn-lt"/>
                <a:ea typeface="+mn-ea"/>
                <a:cs typeface="+mn-cs"/>
              </a:rPr>
              <a:t> TRENDS:</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IKEA is building online help to guide customers to a more sustainable life. Here it can focus on home improvement in the slowing housing market. It supports customers with tips and ideas on its website to reduce their impact on the environment. This will also save them money. </a:t>
            </a:r>
          </a:p>
          <a:p>
            <a:r>
              <a:rPr lang="en-US" sz="1200" kern="1200" dirty="0" smtClean="0">
                <a:solidFill>
                  <a:schemeClr val="tx1"/>
                </a:solidFill>
                <a:latin typeface="+mn-lt"/>
                <a:ea typeface="+mn-ea"/>
                <a:cs typeface="+mn-cs"/>
              </a:rPr>
              <a:t>-MARKET</a:t>
            </a:r>
            <a:r>
              <a:rPr lang="en-US" sz="1200" kern="1200" baseline="0" dirty="0" smtClean="0">
                <a:solidFill>
                  <a:schemeClr val="tx1"/>
                </a:solidFill>
                <a:latin typeface="+mn-lt"/>
                <a:ea typeface="+mn-ea"/>
                <a:cs typeface="+mn-cs"/>
              </a:rPr>
              <a:t> FORCES:</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IKEA is large enough to enjoy economies of scale. This lowers average costs in the long run through, for example, better use of technology or employing specialized managers. Economies of scale also give a business a competitive edge if cost savings are then passed on to customers in the form of lower prices. This puts up high barriers to entry for smaller companies entering the market. </a:t>
            </a:r>
          </a:p>
          <a:p>
            <a:r>
              <a:rPr lang="en-US" sz="1200" kern="1200" dirty="0" smtClean="0">
                <a:solidFill>
                  <a:schemeClr val="tx1"/>
                </a:solidFill>
                <a:latin typeface="+mn-lt"/>
                <a:ea typeface="+mn-ea"/>
                <a:cs typeface="+mn-cs"/>
              </a:rPr>
              <a:t>ECONOMIC FACTORS: The biggest role in effecting IKEA is the current economic factors</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IKEA’s low prices create appeal amongst its customers in tough financial times. It is vital to keep prices as low as possible when the retail sector is depressed. IKEA’s pricing strategy targets consumers with limited financial resources. </a:t>
            </a:r>
            <a:endParaRPr lang="en-US" dirty="0"/>
          </a:p>
        </p:txBody>
      </p:sp>
      <p:sp>
        <p:nvSpPr>
          <p:cNvPr id="4" name="Slide Number Placeholder 3"/>
          <p:cNvSpPr>
            <a:spLocks noGrp="1"/>
          </p:cNvSpPr>
          <p:nvPr>
            <p:ph type="sldNum" sz="quarter" idx="10"/>
          </p:nvPr>
        </p:nvSpPr>
        <p:spPr/>
        <p:txBody>
          <a:bodyPr/>
          <a:lstStyle/>
          <a:p>
            <a:fld id="{0E77103F-70B8-2C44-861C-751FDC4B3FFA}" type="slidenum">
              <a:rPr lang="en-US" smtClean="0"/>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FB9B96B-F999-4FB3-90EF-DC6CA6581F33}" type="datetimeFigureOut">
              <a:rPr lang="en-US" smtClean="0"/>
              <a:pPr/>
              <a:t>9/30/13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33D98D1-3075-449A-8699-8003B5CB0DAC}"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B9B96B-F999-4FB3-90EF-DC6CA6581F33}" type="datetimeFigureOut">
              <a:rPr lang="en-US" smtClean="0"/>
              <a:pPr/>
              <a:t>9/30/13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3D98D1-3075-449A-8699-8003B5CB0DA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033D98D1-3075-449A-8699-8003B5CB0DAC}"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B9B96B-F999-4FB3-90EF-DC6CA6581F33}" type="datetimeFigureOut">
              <a:rPr lang="en-US" smtClean="0"/>
              <a:pPr/>
              <a:t>9/30/13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FB9B96B-F999-4FB3-90EF-DC6CA6581F33}" type="datetimeFigureOut">
              <a:rPr lang="en-US" smtClean="0"/>
              <a:pPr/>
              <a:t>9/30/13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033D98D1-3075-449A-8699-8003B5CB0DAC}"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EFB9B96B-F999-4FB3-90EF-DC6CA6581F33}" type="datetimeFigureOut">
              <a:rPr lang="en-US" smtClean="0"/>
              <a:pPr/>
              <a:t>9/30/13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33D98D1-3075-449A-8699-8003B5CB0DAC}"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FB9B96B-F999-4FB3-90EF-DC6CA6581F33}" type="datetimeFigureOut">
              <a:rPr lang="en-US" smtClean="0"/>
              <a:pPr/>
              <a:t>9/30/13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3D98D1-3075-449A-8699-8003B5CB0DAC}"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FB9B96B-F999-4FB3-90EF-DC6CA6581F33}" type="datetimeFigureOut">
              <a:rPr lang="en-US" smtClean="0"/>
              <a:pPr/>
              <a:t>9/30/13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33D98D1-3075-449A-8699-8003B5CB0DAC}"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FB9B96B-F999-4FB3-90EF-DC6CA6581F33}" type="datetimeFigureOut">
              <a:rPr lang="en-US" smtClean="0"/>
              <a:pPr/>
              <a:t>9/30/13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033D98D1-3075-449A-8699-8003B5CB0DA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FB9B96B-F999-4FB3-90EF-DC6CA6581F33}" type="datetimeFigureOut">
              <a:rPr lang="en-US" smtClean="0"/>
              <a:pPr/>
              <a:t>9/30/13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33D98D1-3075-449A-8699-8003B5CB0DA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33D98D1-3075-449A-8699-8003B5CB0DAC}"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EFB9B96B-F999-4FB3-90EF-DC6CA6581F33}" type="datetimeFigureOut">
              <a:rPr lang="en-US" smtClean="0"/>
              <a:pPr/>
              <a:t>9/30/13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033D98D1-3075-449A-8699-8003B5CB0DAC}"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EFB9B96B-F999-4FB3-90EF-DC6CA6581F33}" type="datetimeFigureOut">
              <a:rPr lang="en-US" smtClean="0"/>
              <a:pPr/>
              <a:t>9/30/13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FB9B96B-F999-4FB3-90EF-DC6CA6581F33}" type="datetimeFigureOut">
              <a:rPr lang="en-US" smtClean="0"/>
              <a:pPr/>
              <a:t>9/30/13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33D98D1-3075-449A-8699-8003B5CB0DAC}"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wmf"/><Relationship Id="rId4" Type="http://schemas.openxmlformats.org/officeDocument/2006/relationships/image" Target="../media/image30.wmf"/><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wmf"/><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9.jpe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lumOff val="2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434" t="27653" r="2479" b="27449"/>
          <a:stretch/>
        </p:blipFill>
        <p:spPr>
          <a:xfrm>
            <a:off x="1634413" y="301674"/>
            <a:ext cx="5766320" cy="2052735"/>
          </a:xfrm>
          <a:prstGeom prst="rect">
            <a:avLst/>
          </a:prstGeom>
        </p:spPr>
      </p:pic>
      <p:sp>
        <p:nvSpPr>
          <p:cNvPr id="5" name="TextBox 4"/>
          <p:cNvSpPr txBox="1"/>
          <p:nvPr/>
        </p:nvSpPr>
        <p:spPr>
          <a:xfrm>
            <a:off x="1371600" y="4179366"/>
            <a:ext cx="1295400" cy="400110"/>
          </a:xfrm>
          <a:prstGeom prst="rect">
            <a:avLst/>
          </a:prstGeom>
          <a:noFill/>
        </p:spPr>
        <p:txBody>
          <a:bodyPr wrap="square" rtlCol="0">
            <a:spAutoFit/>
          </a:bodyPr>
          <a:lstStyle/>
          <a:p>
            <a:r>
              <a:rPr lang="en-US" sz="2000" b="1" dirty="0" smtClean="0"/>
              <a:t>Client: </a:t>
            </a:r>
            <a:endParaRPr lang="en-US" sz="20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607986"/>
            <a:ext cx="4191000" cy="1590675"/>
          </a:xfrm>
          <a:prstGeom prst="rect">
            <a:avLst/>
          </a:prstGeom>
        </p:spPr>
      </p:pic>
    </p:spTree>
    <p:extLst>
      <p:ext uri="{BB962C8B-B14F-4D97-AF65-F5344CB8AC3E}">
        <p14:creationId xmlns:p14="http://schemas.microsoft.com/office/powerpoint/2010/main" val="372463959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2057400"/>
            <a:ext cx="4343400" cy="3695700"/>
          </a:xfrm>
        </p:spPr>
        <p:txBody>
          <a:bodyPr>
            <a:normAutofit/>
          </a:bodyPr>
          <a:lstStyle/>
          <a:p>
            <a:pPr marL="0" indent="0">
              <a:buNone/>
            </a:pPr>
            <a:r>
              <a:rPr lang="en-US" sz="3200" dirty="0" smtClean="0"/>
              <a:t> </a:t>
            </a:r>
            <a:r>
              <a:rPr lang="en-US" sz="3200" dirty="0"/>
              <a:t>	</a:t>
            </a:r>
            <a:endParaRPr lang="en-US" sz="3200" dirty="0" smtClean="0"/>
          </a:p>
          <a:p>
            <a:pPr marL="0" indent="0">
              <a:buNone/>
            </a:pPr>
            <a:r>
              <a:rPr lang="en-US" sz="3200" dirty="0" smtClean="0"/>
              <a:t>1.) Rooms-To-Go </a:t>
            </a:r>
          </a:p>
          <a:p>
            <a:pPr marL="0" indent="0">
              <a:buNone/>
            </a:pPr>
            <a:r>
              <a:rPr lang="en-US" sz="3200" dirty="0" smtClean="0"/>
              <a:t>2.) Pier 1 Imports</a:t>
            </a:r>
          </a:p>
          <a:p>
            <a:pPr marL="0" indent="0">
              <a:buNone/>
            </a:pPr>
            <a:r>
              <a:rPr lang="en-US" sz="3200" dirty="0" smtClean="0"/>
              <a:t>3.) Target</a:t>
            </a:r>
            <a:endParaRPr lang="en-US" sz="32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304800"/>
            <a:ext cx="3429001" cy="1301462"/>
          </a:xfrm>
          <a:prstGeom prst="rect">
            <a:avLst/>
          </a:prstGeom>
        </p:spPr>
      </p:pic>
      <p:pic>
        <p:nvPicPr>
          <p:cNvPr id="5" name="Picture 4" descr="http://upstatesc.bbb.org/storage/81/images/rooms%20to%20go%20logo.jpg"/>
          <p:cNvPicPr/>
          <p:nvPr/>
        </p:nvPicPr>
        <p:blipFill>
          <a:blip r:embed="rId3" cstate="print"/>
          <a:srcRect/>
          <a:stretch>
            <a:fillRect/>
          </a:stretch>
        </p:blipFill>
        <p:spPr bwMode="auto">
          <a:xfrm>
            <a:off x="6802016" y="3313318"/>
            <a:ext cx="1973897" cy="1612291"/>
          </a:xfrm>
          <a:prstGeom prst="rect">
            <a:avLst/>
          </a:prstGeom>
          <a:noFill/>
          <a:ln w="31750">
            <a:solidFill>
              <a:schemeClr val="tx1"/>
            </a:solidFill>
            <a:miter lim="800000"/>
            <a:headEnd/>
            <a:tailEnd/>
          </a:ln>
        </p:spPr>
      </p:pic>
      <p:pic>
        <p:nvPicPr>
          <p:cNvPr id="6" name="Picture 5" descr="http://www.unicefusa.org/assets/images/profile-images/logo_pier1.jpg"/>
          <p:cNvPicPr/>
          <p:nvPr/>
        </p:nvPicPr>
        <p:blipFill>
          <a:blip r:embed="rId4" cstate="print"/>
          <a:srcRect/>
          <a:stretch>
            <a:fillRect/>
          </a:stretch>
        </p:blipFill>
        <p:spPr bwMode="auto">
          <a:xfrm>
            <a:off x="5402897" y="1828800"/>
            <a:ext cx="3352800" cy="792480"/>
          </a:xfrm>
          <a:prstGeom prst="rect">
            <a:avLst/>
          </a:prstGeom>
          <a:noFill/>
          <a:ln w="31750">
            <a:solidFill>
              <a:schemeClr val="tx1"/>
            </a:solidFill>
            <a:miter lim="800000"/>
            <a:headEnd/>
            <a:tailEnd/>
          </a:ln>
        </p:spPr>
      </p:pic>
      <p:pic>
        <p:nvPicPr>
          <p:cNvPr id="7" name="Picture 6" descr="https://encrypted-tbn2.google.com/images?q=tbn:ANd9GcSHas1niEmjssK1qYV8qNVTU6F08cLfg1dYUJq4ZW4pqD6MeC9aRg"/>
          <p:cNvPicPr/>
          <p:nvPr/>
        </p:nvPicPr>
        <p:blipFill>
          <a:blip r:embed="rId5" cstate="print"/>
          <a:srcRect/>
          <a:stretch>
            <a:fillRect/>
          </a:stretch>
        </p:blipFill>
        <p:spPr bwMode="auto">
          <a:xfrm>
            <a:off x="4648200" y="4119464"/>
            <a:ext cx="1637665" cy="2052735"/>
          </a:xfrm>
          <a:prstGeom prst="rect">
            <a:avLst/>
          </a:prstGeom>
          <a:noFill/>
          <a:ln w="31750">
            <a:solidFill>
              <a:schemeClr val="tx1"/>
            </a:solidFill>
            <a:miter lim="800000"/>
            <a:headEnd/>
            <a:tailEnd/>
          </a:ln>
        </p:spPr>
      </p:pic>
      <p:sp>
        <p:nvSpPr>
          <p:cNvPr id="2" name="TextBox 1"/>
          <p:cNvSpPr txBox="1"/>
          <p:nvPr/>
        </p:nvSpPr>
        <p:spPr>
          <a:xfrm>
            <a:off x="4280113" y="370756"/>
            <a:ext cx="4495800" cy="584775"/>
          </a:xfrm>
          <a:prstGeom prst="rect">
            <a:avLst/>
          </a:prstGeom>
          <a:noFill/>
        </p:spPr>
        <p:txBody>
          <a:bodyPr wrap="square" rtlCol="0">
            <a:spAutoFit/>
          </a:bodyPr>
          <a:lstStyle/>
          <a:p>
            <a:r>
              <a:rPr lang="en-US" sz="3200" b="1" u="sng" dirty="0" smtClean="0"/>
              <a:t>Top 3 Competitors:</a:t>
            </a:r>
            <a:endParaRPr lang="en-US" sz="3200" b="1" u="sng" dirty="0"/>
          </a:p>
        </p:txBody>
      </p:sp>
    </p:spTree>
    <p:extLst>
      <p:ext uri="{BB962C8B-B14F-4D97-AF65-F5344CB8AC3E}">
        <p14:creationId xmlns:p14="http://schemas.microsoft.com/office/powerpoint/2010/main" val="1411857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upstatesc.bbb.org/storage/81/images/rooms%20to%20go%20logo.jpg"/>
          <p:cNvPicPr/>
          <p:nvPr/>
        </p:nvPicPr>
        <p:blipFill>
          <a:blip r:embed="rId2" cstate="print"/>
          <a:srcRect/>
          <a:stretch>
            <a:fillRect/>
          </a:stretch>
        </p:blipFill>
        <p:spPr bwMode="auto">
          <a:xfrm rot="20993410">
            <a:off x="411964" y="440274"/>
            <a:ext cx="2580253" cy="1905000"/>
          </a:xfrm>
          <a:prstGeom prst="rect">
            <a:avLst/>
          </a:prstGeom>
          <a:noFill/>
          <a:ln w="31750">
            <a:solidFill>
              <a:schemeClr val="tx1"/>
            </a:solidFill>
            <a:miter lim="800000"/>
            <a:headEnd/>
            <a:tailEnd/>
          </a:ln>
        </p:spPr>
      </p:pic>
      <p:sp>
        <p:nvSpPr>
          <p:cNvPr id="5" name="TextBox 4"/>
          <p:cNvSpPr txBox="1"/>
          <p:nvPr/>
        </p:nvSpPr>
        <p:spPr>
          <a:xfrm>
            <a:off x="3048000" y="457200"/>
            <a:ext cx="5715000" cy="646331"/>
          </a:xfrm>
          <a:prstGeom prst="rect">
            <a:avLst/>
          </a:prstGeom>
          <a:noFill/>
        </p:spPr>
        <p:txBody>
          <a:bodyPr wrap="square" rtlCol="0">
            <a:spAutoFit/>
          </a:bodyPr>
          <a:lstStyle/>
          <a:p>
            <a:pPr algn="ctr"/>
            <a:r>
              <a:rPr lang="en-US" sz="3600" b="1" u="sng" dirty="0" smtClean="0"/>
              <a:t>Competitors:</a:t>
            </a:r>
            <a:endParaRPr lang="en-US" sz="3600" b="1" u="sng" dirty="0"/>
          </a:p>
        </p:txBody>
      </p:sp>
      <p:pic>
        <p:nvPicPr>
          <p:cNvPr id="7172" name="Picture 4" descr="https://encrypted-tbn2.google.com/images?q=tbn:ANd9GcRxaispF-CFU4yUD9UdDhA2XhZ9SWXlbGk-k6GGj3iBOZ7aLmcI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10" y="2971800"/>
            <a:ext cx="2828925" cy="1619251"/>
          </a:xfrm>
          <a:prstGeom prst="rect">
            <a:avLst/>
          </a:prstGeom>
          <a:noFill/>
          <a:ln w="31750">
            <a:solidFill>
              <a:schemeClr val="tx1"/>
            </a:solidFill>
          </a:ln>
          <a:extLst>
            <a:ext uri="{909E8E84-426E-40dd-AFC4-6F175D3DCCD1}">
              <a14:hiddenFill xmlns:a14="http://schemas.microsoft.com/office/drawing/2010/main">
                <a:solidFill>
                  <a:srgbClr val="FFFFFF"/>
                </a:solidFill>
              </a14:hiddenFill>
            </a:ext>
          </a:extLst>
        </p:spPr>
      </p:pic>
      <p:pic>
        <p:nvPicPr>
          <p:cNvPr id="7174" name="Picture 6" descr="https://encrypted-tbn0.google.com/images?q=tbn:ANd9GcRA1qSidrKcOJ22WdtXEmialgTWElUOhZix-FNA-KXxUEFSQ13J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182" y="4953000"/>
            <a:ext cx="2077819" cy="1556359"/>
          </a:xfrm>
          <a:prstGeom prst="rect">
            <a:avLst/>
          </a:prstGeom>
          <a:noFill/>
          <a:ln w="31750">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1438" y="1335120"/>
            <a:ext cx="5694363"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092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barn(inVertical)">
                                      <p:cBhvr>
                                        <p:cTn id="10" dur="500"/>
                                        <p:tgtEl>
                                          <p:spTgt spid="7172"/>
                                        </p:tgtEl>
                                      </p:cBhvr>
                                    </p:animEffect>
                                  </p:childTnLst>
                                </p:cTn>
                              </p:par>
                              <p:par>
                                <p:cTn id="11" presetID="16" presetClass="entr" presetSubtype="21" fill="hold" nodeType="with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barn(inVertical)">
                                      <p:cBhvr>
                                        <p:cTn id="13"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57200"/>
            <a:ext cx="4953000" cy="646331"/>
          </a:xfrm>
          <a:prstGeom prst="rect">
            <a:avLst/>
          </a:prstGeom>
          <a:noFill/>
        </p:spPr>
        <p:txBody>
          <a:bodyPr wrap="square" rtlCol="0">
            <a:spAutoFit/>
          </a:bodyPr>
          <a:lstStyle/>
          <a:p>
            <a:pPr algn="ctr"/>
            <a:r>
              <a:rPr lang="en-US" sz="3600" b="1" u="sng" dirty="0" smtClean="0"/>
              <a:t>Competitors:</a:t>
            </a:r>
            <a:endParaRPr lang="en-US" sz="3600" b="1" u="sng" dirty="0"/>
          </a:p>
        </p:txBody>
      </p:sp>
      <p:sp>
        <p:nvSpPr>
          <p:cNvPr id="6" name="AutoShape 2" descr="data:image/jpeg;base64,/9j/4AAQSkZJRgABAQAAAQABAAD/2wCEAAkGBhQSEBQUEhQVFBQUFBQUFBUVFBUUFxQVFBQWFRUUFRUXGyYfFxkkGRQUHy8gJCcpLCwsFR8xNTAqNSYrLCkBCQoKDgwOGg8PGiwlHh8sKSwpLCksKiwpKSwsLCkpKSkpLCkqKSksLCksLCwpLCwsKSkpKSkpKSwpKSkpKSkpLP/AABEIAMIBAwMBIgACEQEDEQH/xAAcAAAABwEBAAAAAAAAAAAAAAAAAQIDBAUGBwj/xABVEAABAwICBAcLBwcICQUAAAABAAIDBBESIQUGMVEHE0FxkcHRFCJSU2GBkpOhsdIVFjJCQ6LCFyMzYoKD4SREVGNystPwJVVzdJSjs+LxNDVFdYT/xAAaAQADAQEBAQAAAAAAAAAAAAAAAQIDBAUG/8QALxEAAgIBAgUDAwMEAwAAAAAAAAECEQMSIQQTMUFRBRRSFSJhQnGhMpGxwSMzgf/aAAwDAQACEQMRAD8Ay/FocUpIYlYQvrLPFZG4tDi085qIJ2RYzxaBanC1JsgLGy1CycwoixOxWN2RYU5hQsmKxvChhTlkLICxvChhTlkVkAIsiIS8KGFADeFDCncKLCgLG8KGBO4UWFA7G8KLAncKBagLGsKLCncKGFKwsawoEJdkVkWFiCEVk5ZFZFjsbLUVk5ZJsgdiMKIhOYUkhMqxFkEuyJAWW5YlBikmNAQrGxNEUsRYFKexJwJ2QR3NScKk4EktTsQxgRYU/hQLExEfAiwKSWJJYnYDGFDCn8KLAgBgtQDU9hR4ECGMCLAn8CLCgBosQwp3CiwIAawoYU5hQIQMbsisnMKLCgBuyKycLUMKAGsKItTpaiwoAawosKdLUWFAxohFZOkIsKAGiEktT2FEQgpDOFBOYUaBl7dG1yWWIALEbEuScKcsm3tkJtHEZMrk4mtA8meamc1BXIIxcnSEliLAjko6vCTxLGZHMyg28tsNipUWq0jgD3S4ggEWawbc/BXLLj8S6bm64Wb6kTCi4tW0epw+tPMeZ2H3J35mwfWMrueV561k/UodkV7N+Sk4tIdYbSOkK/Gp9INsYP8AacT7ygdXKEfZwjzt7VH1Ndoley/Jm3VTBtewftN7U2dIxeMZ6QWrj0bRt2Nh6W9RTzWU42NZ5m39wUv1OXxK9mvJjPlSLwweYE+4IvlJnJjPNHIfwrcYoeRnRE8/hSxUMH1HeqcPeFD9SyeEV7OHlmFFaDsZKf3Th77JxpkP0YJj+wB73Lau0gwfVPQxvvcEXys3d9+IfjU/Ucv4GuEx/kx3clQdlNL5ywdaU3R1SdlOfO8DqWu+U9zfvt6rpTa1x2R+1590ZUP1DN5K9rj8GSGhKs/YsHPL/wBqU3V6rP1Yh+04rW8dMdkR9Gb/AAkeGoP2R9XL1tCn32Z/qK9tj8GUbqtVeFCPM49aX80qjxsQ5mO+JakU1T4s+rPW8IxQ1R+zPq2j3zKXxmb5MfIx/Ey7dTpjtnaOaMdZR/MuT+kH1bR1LUDRlV4JHmi/xCil0VVAEm9gLm3FE+YAElQ+Ky/JlLFDwjGVOrdQx2FlpRYHE67dvJ3rbW2dKbGgavwI/Sctm983ivuTf4abIn8UfVy9YCuPG5q/qJfD476GJmpJYn4ZQ0EtxDCSeW2d/P0IsKsNKyY5S69zhY3LYLXPvc5Q8K9/hnJ4059Tys2nW9IyWorJ6yKy6DIZwosKeIQwoKGLIJwhBFjLyyAYmXSAbXAc5ATLtIxjbIwftt7VhqS7lb+CXgT9JMWOu3ly578yq/lqIfat8xv7lI0Zpxhnjax13ue1rbxPe27iGgkFtsr8qxyzg4NNr+5cIy1Kky3006djML2BuLyC9ht+0PuT+qOgp543FzixjSAwnGA4G98OF7RYEe1aSp0LNIPzlQ12Vj/J4tnO6641rLpySOqlZFJiY02acLRfIXIaBYZ3Xg4cLyvTE9WUtO7OvHU4fWnHSfxSlEdVqYfSqY/Sh67rjmhhW1he2AYzGwyPyibhaNpu6ylSaD0iKuOkcC2eUYmNxRAObZxvjblbvHcvIuh8DLo5IjmrwdX+R6Bu2pj9KAe5iHF6OH85aeaR34Wrh1dVVEUr4nyuD43ujeA82DmOLXAEHPMFRe7pDtkef23dq1j6c2r1ITzfg753Xo0fbOPM6oPuSH6V0YNpe79iY+8rgj5Hcpd5yVdamapv0jU8Sx2AYS90haXhoGy9iNpsBmm/T1FXKf8AAlmvsdcdrFotv2ZPPEPxOTbtdNGN2Qj0IB73LhtTEGSObtwvc29rXwuLb+xX2ltWGQ6PpaoSOc6oJBYYnNa0AON2yHJ/0Rs3o9jBVcuvTYOa/B1E8JVA3ZCPSp2+5IPCzSDZEPWs/CFyz5j12f8AJJgBhJuwiwecLSb8hIKjP1aqW1LaZ0L2zuIDYzYE3FxYk2tYHO9sla4HE/1/4E8svB1h3DHANkbfWv6mJl/DNHyRs9KU/gXNdKal1lPEZZoHMja/AXXYQHXtY4XEjPK+xStGcHldPGySOG7ZWudHeSNpe1trkNLr2zFt90/ZcOlbl/IubPpRu3cNDeSOLolPUmX8M+5kXq5D7ysDq/qhUVj5WQhodC0ukD3YLAEgjZmbgo9YNUZ6PiTNgDZ2h0b2vDmEd7tdyWDmnmPKqfB8Onp1b/uHMn4Nu/hofyNZ6ntemXcM8u4eoZ8aqOEPUWLR8dM6ObGZWnEHOaTcBpxxhrRePPad7U43ghqyAOMgEpg4/isbsWG9rfRte5tttflUrh+FpNvqGvITn8Mk/J/0oh1pn8r1SSAC7M2+jGNvmXP0cRzHOFu+Aw10/knnSPRI0jWH+bwD94SgamtP2VMP2nFWTHZJYK8Dodpx6smaXuIwtuTkDYDyC5uo5mb4TfSHatfU6BpQ4/m49p3b1EOh6TwIfur04+qNKtJxy4FN3ZmTUM8NvpN7Unupnhs9JvatM7RtL4MP3e1IOj6XdD0t7VX1R/En2K+Rm+64/DZ6Te1INbH4bPSHatG6ipd0XpN7UBBSjxXS09aX1SXxH7GPkzBr4/DZ6QQWmJpv6r7qCPqk/ih+yj5Es0LRjZE0/u3HqUlkFO3ZEB+5d1tW0Gg4PEx+gEtuh4Bshj9W3sXkts7jG93RN2Nt+y1vvIRaPrGy1tM1o2SYibs+qMX1XHwVuBRRjYxg5mNHUs9S0pGlm3N7Mc/ZYNBY4BoHkuOlEd2DNTXm0bydgY64O7CV5q0q+80h/XK9HawS4aWY/wBW4dIt1rzVUOu9x3uJ9pXq+mr7pM5c72Rv+CeK9PpZ12t/krYg5xDWgyiUXc45AZDNXproa3WunbE5k0MNMWEtIewuZHKSAdjrGQecLnOhtb209DXUnFudJV4Gh4IDWBu242naU3qRrU3RlY2oMRltG9gaHBmb7Z3IO48nKnljKU5TXYI7Kjf6gUsTo9LTlsYd3TxTHuj4zixJM4WawAnPG3IC+QU6kdG/W4COPA1sJcWmMx98YDdxY4A/WbyLn2qHCT3FDPC+n44TVEc9+MMZDo5GvwnvTcXYN3LtS6ThNkj0vJpJ0DXPkYWiLGWhrcLWN76xJIawcgvfkWS19vH+itK6Ftwha5QVVLTwMcXTwz1HG3YQGtL3hrQ61iPo7NylcA2knjSMsINo3QF7xYZujc0MN9otxjtm9c6+kXPIs57nOPkxG9varLVbW+XRtS+WGNkj3xGKz8VgHOa64wkZ96F1yxyjg0vuZ2nLYrauS5e7e556XE9a6Jr6/BoPQjeVzL9MbfjXN5h3nmVjpnXCoqqekikEYjo2hkOFpBNmsbd5Ljiyjbu5U88ZJxrshw3TPQ+sYs3SP/18LfOTWDrCyetT7620Ld0TD0CoK53pDhir5uOxcSOPYyN+GI/RYXkWu42+m5FQcIkh0vBpCuGMxtIIiY1pw4JGtABIG198yuGMJq3RdHSOECa2htIu36ScOiaMfhV9qv8A/C3/ANXzHpipO1cS1y19qK/jWBxbSGd8scWBjXd88uBkLc3EYjykdCZ0bwjaRZHHFHUFrImGNhwRlzGHDkHluLLC2xvlbJNY5uKVdQddTe8EUmKr0uf6t9vPJKVgNa9eJa6lpYnxMjbSx8W0tLiXjAxt3X/2Y2b1B0Lp+qpXyimldHxowykBri5ueRLgd5zG9RKyPvAByLoWCTuUuwnJJpeTqHDm4iHRth/N3C+7vYsr71ufkmSpjFPWkCobS42VdI+WLvMQbhdszvZxabtO2wXn/SOnaqeCOOeaSSOO3FsccQYAMIty7Mk/T60VzmcWaqfiwzi8PGutg8Db9HyLPlTdRDZbjIQagAjw5L2m1pOQ9NU2bW/2R7k7hTND+iYd7GH7oUgL5N9T0l0KObVeMknE/Mk/Z8v7Cju1Wj8KTpZ8C0cjUw4LFGjM+dV4/Ck9IfCi+bMfhS+n/BXZakEK0IpTq3H4UvrCj+bkW+X1r+1WzgismMpjq7Hvl9bJ2oK1KJOgLPCjsjIQCliEOCodFNxaUmPgRW/uDtWgcFRasDFWVjvKG/ed8ITiSyfrbbuSQEhodhaTtsC9tzYeRcyj4Mqcj/1cpvytpH583fLpOucZNMQATmCSNgA5T5yFSUuuk+ENsxuEAWLTyCwtmtceaeNfa6IcU+pk2cFVLcnj6kk7qR3xJ0cFNKSCZKwnyUv/AHLWfPGfez0P4ojrbPvb6AVe5yfJi0oy7eCWkvf+XH/84HWpA4KaS4OCvJ/2bAr8a21HhN9BvYjOtVR4Y9BnYp5+Tyx6UUzeDClH2FefVjqShwYUl79y1pO8yRD8KtvnTUeM+4z4Un5zVHjPus+FHuMnyYtEUV/5MqW1u4qs888Y/CnG8GlLb/0E556lnYpZ1jqPGn0W/Ci+cdR413Q3sSebI+7HSGW8G1MNmjneepaik4NacuB+T9nIaoWPPyp75wT+Nf7OxJ+Xp/HP6VPMk+7HSHm6gQjZo6Pz1Lu1H8xYv9XQeed/UVHOnJ/HSekUg6Ym8bJ6bu1GuXlhsTRqPH/q+l9bJ8SV8yWf0CjHO+Q9arjpWbxsnpu7Uk6Tl8bJ6bu1GuXlhSLZmpw/oVCPWFOfNK380oB+w89SoxpCTxknpu7UHVsnhv8ATd2pamFF63Vd39GoB+5PYl/Nt/iKH/h/+1Z0VT/Cf6Tu1TdD0kk0oF34QbuOI5AHZznYlqY6NxFHZjQQBZoHeiwyAGQ5AhZLJukEIQxMiYcpUijvWaLYyU2U65Nkq0IQQkkJTkRTGhpwQQcEFQFldBZ1vCFQnZO3zApz590WG/HNAJIucsxa+3nHSpcWTaL0qk1IF+6X+FN7gT+JIdrvR2Np27N6d4O3B1I5wzDpX58waO1CTVibNDUU7XtLXC7TtB5c7qNHoKDxTOhWTIydgQLLIAgfIcHimeijOhIfFM9EKHrHrSyiDDIx7g/FYttkW2ve58qz44ZaLe4HccIPRdK7CjWt0JD4pnohL+RofFR+gFkvyw0W8+kztSm8L9EeU9LObwkWwo1nyPD4qP0G9iA0VD4qP0G9iyf5X6LefSZ8SP8AK9Rbz0s+JFhRrDouLxUfoN7EPkuLxcfoN7FlPyuUW933PiQHC7Rb3dLPiRYUaz5Oj8Wz0G9iHcMfi2eg3sWTdwuUXKXfc+JJ/K7ReE77nxIsKNgKRngM9BvYgKZvgt9Edix/5XKIcrvufEiPC9Rb3fc+JFhRsuIb4LegIuKG4dAWMPC9Rb3fc+JE7hdoh4f3PiQFGzMYGwDoCGAbh0LFflgov1/ufEmzwyUX6/3PiRYzbkIOCr9X9Ox1kAmiDgwuc0YrXu02OwqyKYhF0LJ405AuRZNOCACcUy9IqNJRsOF72tO5z2tNjy2J2KM/TEPjI/WR/EoUX4KtEhybco50tD4yP1kfxIfKEdrh7bXIBxssSLXAOK1xcdI3qqfgVoeISC1MnSUY+uz1kfxJDtLReMZ6yP4lSixpodcEFGOl4fGR+ti+JGimO0eauMVnKf5LEBe7pZSLbT3sbfeCmamiga8jjHi1vsgfaJFLrYouJp28a4Wa9wJiOeKV2eTjb6Nl2HMVYcf83Xofgmhw6Jg/WMrumVwHsaFwRlCw/RlvuBikHtXo7g/psGi6Rv8AUg7vpEu/Eoy3pHF7i6xlQ+qaIyWRMALnXcMVzcgYSMRytY5bbq8zO1FZGFyWaGY4RqDHRh3gPv5nAtPtwrzi4WfIf13dFyvV2mKAS0sjDliac9trZj3LzLUaE79x46HafrSD3xrTCvuJm6RWY1Ih/RyHcGe14PUn36HO0ywcg/SAbBblAT8OhzxEp4yA9/CP00dvtDmSbD6Ps8i6zGysa65/ill/k5fNzp8aHf4cH/EwfGlN0NJyGLzVFP8A4iYhFXbAwgWJa7bY54yD5slHp5HA3JBtssAMwtNHqVPLFE5uC2Ai+NrhfjZDa7SRsI6UG8HtTvZ0ooTkRHafxNtga0227fZZVeIX2X3dPMrifUqrY6wiL8trbEc3fJoao1f9Hk9nahUhESrsH7PqRHk5YmFR8t3u7FcaT1en4y3FOyZENreSFgI277qMNXqjxL/ME9hkEc3sCfrIwJCLcjf7jTuUgavVPiJfMw9Sm6R1eqeOJEEjrYCO8c4GzG+SxCLQUUrmAAGwz5rixtmORKYwG+Qyz5B0X5fIpz9XqoknuebMk5QvAzPIALAKO+gkv+iePJgcB7kdRHbeC5ltGxgeHIemytdZpntgPF3xOIZcXuL7TlzW86reDNttHR38J1/YtQ4LgfU610KvVuklihtM5xcTcNL3PwDkGZNjmdisigCjBSKOOcLI/wBIfuYvxDqWKx8nJ5lvuFKhmfXt4uGZ7TBGMTInvbfE+4xNFr+TyrMDVmo8TN6mTsXow3icWTZlTjVtLMfk+OxtaqnGXlhpz1JFdoOoDS7iJdgybDINgA2W86kx6MnNA0GGbEKpxtxUl7OhYL2w3t3qHt1EtykFQeUnpQ47ylS/kifxE3qpPhTfyLUeIm9VJ8KLQ6I3GHyo1K+RJ/ETeqk7EE9QUUmsEYbVzNGxsjgOYI9MOsIBbZBH94Y/xKNpmXFUTOvtllI9M2UrTULjNhaCcEcTSACbBsTASbLFdEa9CTRP7xtzsbkNvQvSmrsOGjp27oIh/wAtq83QMLWAluVm2POF6dpIsMbG7mNHQ0BGfbHFGeBPU2xyyWGoYUa4TrE6Sdhp5DuY4+xctpWx8SzwsDL7bXsP43sumayOw0Mx/qn/AN1c8pyGM2kZZ5tGy/Ic17Xpa/qf7Hz3rcmlBL8me15dGKJ+C9y6MbDsxAnb5b+aywkDrUMp31EI6I5j1rZa9uvTG3LIzaR+seTyBY3BahtvqT9yEfGq43/sr9i/Sn/wb+WVscmWZRgpPF5AgcgvzpyGEuO62f8A43rkPV/JstP6Qkp9D0XEvdG5zn3LHFpI/OGxI5MwsvozWusdNE3umYh0jAQXk3u4Cyv9f+90bo5n6rz91vxLHavtvV043zxD/mNU3uXFbHSOFLTs8E0DYJXRhzZC7CQAfzlhe/MVndU9aquWtp2PqJHsdKwPaSLFpOYOXL1qVwwyXqYBuicemV/YqDUJt9JU3+0B6ASjexJLSW2u4B0hUZDJ4Gzcxo6lWjRrrXIA8xy9lle6xaPfNW1WC3eyOvc2yAF1Vw1DzHcufixNAtfZyZDJaSi40/JlqvZD1FotuP6rrNNwQDt5VoX6NjfpIMe1uEh2IkC2TAG3P7KpqJtnG1/0fWFI0hVPGlS0Hvczawy2i3s9qfDq8kUzHiG+VKvBp6vVCAMc5rW5RcZe3LhLsIHmKyWntGNjaMIGby3YBewvlvGa1ektIzcS/v2j82W2aQMgLbBy25VzbTmkJMLW4sgchkRs9q9PiMenG26PL4BvJLq//TvnBkP9Gx/2ndS1LgstwW56LhO/EfctUV81LqfSroIsjslOCQgZx3hY0mI9Ita58jR3M02YXDPFJY5ZKipdKOLQQ+TzvcOtO8OH/ujP91Z/flWNop5SLBzrgXtiOxd+CaW0jkzY3LoanSOkX4LcZMMx9GR1xnzqdTVRdRE8ZUC1QzMyHFnE/K99mSwlZVSAgOc7f9IkeQ3urKOpcdHSXJyq4BtOwwVGXsSzS+77ehMMckupduqHeOqPWO7VCqNJyh1hNN55H9RWSmmO89KZ4w7b5rKM2axg+7NSdY3D+cS+sk7UFlSUFWs00j0V3OsNpy6Vf19dLHVVJjIa1znRlxaHd6DbK+zYNipNFR3niG+Rg6XhXTNc6qCSRsM72MMkpDbNc0F7rkhrgQMwM1G5WxDpagyTRML7guYzyAYgPMMyvV7K2M7HsPM5p9xXmLUKATVxMrQ/vJHuBaCCTYXI2bXLpTtBQcsEXOGAe0Lny5KdFQhtsdZD0oOXIxoKn5I3M/svkb7ino9EtGTZJ2W2WqJx+PJY8yJehnRNeZcGj53XP6K1vMdnlz9i4tNr5TY3CTjBsthjaeTluVpdY6Uto5CZqh3egWfNI9tyQMw4kHaudVLdHYCXQVTXhjSC2pYWl1g0kh8ZP0s7Dkyuu7heLlitR7nBxXA4+Ia5nYZ1q1mjmja2Im4eHbLZBpHWq2epcKCHPN1TUHoipx1lVs7G8jr8p510jU2mhkoo2yNcLCQtfHC2Qg90MHfYjhz2Hlwtv9VaZc0sstbHhwQ4eGiC2Ocw1LsLu+IsAQBsLtmY5rqQ2pfgysbE54doyG1dB1j0NTY5DAS9znG7DTcU1oa3ke099m0cgvdR59HUrNHREMi7owSFziHOJcwOLWloyBNrXIG9YRnbNm14IOv4JpNGgloPc+LM22sh2LN6q0TjXU1i02njJs9uxrg4nbyAE+ZaLhRZZlA3waVvuYOpUOoMltJU2V7yBtr2+kCL7OS91p3Guhe8LEZdVxEFtu5xte0fay3yJVXwfU5Gkqe9rY3HJzTsjeeQqVwqH+WMFrWgjyvfa57utRODVt9JwfvP+i9O/uF+kGtemJI9IVQa6w46QW89upWlPpQ9zx2A2R7/AAmopdQZaqaodE5j3d1SsaHTxtdZjjiL2vsTfLPZv2qJX6NmpjxMrWYmMD7MlZLcNcRmWEgG7NhTllbVSfQl40+iJ02kXGQDKxa42G/vbZ9Kcqs9Ky23yX5djgB71n5tJjA0gHFsuM7A8nuVnpTQlZU1dTJSxSPDKmWIujNjixEhuRvmLc6rFk5c1LwzLJi143Hpao1dXDJ3O8hpLcJzwX5zfk2Lm+m9g5+pOaYp62mwtqRPCXAkNkL2lzb2OROYuqd8znbSTzkld2fjo5YONdTl4TgXgdt2emuC0f6Lg5j1LWELmmouukdNQQxSRVFwCbthc5pBNwQRtystB+Uml5W1A56eXqC8RtHrpGpKIrMN4RqTfKOenm+BH+Uai8Y/zwTD8CQzk/Dmf9KM/wB2j/6kqy8NDPxTp2gPiic1zjbC0HJtjbM5PHLyrQ8Kla2s0ix0GJ7eIa24Y+4wOkc44S29gDcmysZWzQU7Q1zYm4WOcBA4teLsYTm8C4yJu0Fba0mk+5DXWluZfVSljqpJWTXawQ3GDLNjm2zN95VrNoyGOnlbGZMLaqld34sb8XUjlaLj+Csad7I6rjJHg8ZC6IBsYYBazi7N7s+3zKFpim/MVOb3NfU0uEvdcu/N1Ayy8qvWoy0N7+DFJzTkuhgeLc4mwukSQlu0WVnE+wuRht3u7l2eXNR62QOtbbfqRRd77EFBHZEiij0Gzg9pQ4ObEwOaQ4ENIsQbg2DlGm4KqN1zgIJzJa94z85K0DdYmcrXj9j+KebrBDyuI52u7Fz7mlIy2jeDNlNMZIHXuwtwvcciXA3Bt5LK3OhpvAaeZ467K3bpqE/aN89+xPR6ShOySP0ws5Q1O2NOiik0VNlaJ3Sw9aT8nzX/AEUgA3DsWmjlYdjmnmdf3J4Hcp5Q9TKDSWg5ZYsDWHNzTnkO9cHW9gWF1p4NKyfOKNo70NPfWvZ19y64JT4RQL3bynGGl2JuzzxLwTaRb9iDzPb1lazRdLpGhpYY4qVshwuMgdYlrjNIQAWvH1SDy7V1oyO3pPdDt625jIcUzlo1v0k36ejQeZsnVdZnWIVVTGXOppIyJbloZJc4musRcDIZjoXd+NJ/ik4vIOgJ8x+CeWjnms/B33fxDuOMRihbHbi8d+W98Q/yFX6A4JTS1UU/dAeI3YsPFFpOR5cZ3rqLreCOgdib4kbj0DsV8xeA0M5nrfway1tQJmTRsHFxtwvDr963eAm9T+C+akrI53yxOawPybjxXcxzRtbbl3rqbadg+qfb1IOjb4JHnd2pcxBofQ8+aMmc3TZIv31XKDY2xAyOyPkyC0Wm9GRsBeIg2SR1nOa6TvnOuXXYW2F/JZdUk1dpHHEaeIm98XFtvc7Te17pl+qtGfsG79gGe/JZylbKSOOaZ0PAzAGYhexLS76JGEZhwvtuoOnpOJqal7CQ8zS8osCZDmBvsu2yapUhNzFnvxG/vTdXqbRyk8ZCHXJJu5+ZJuTkd6anQaTzfU1Lnnv3OdzknbzpuF1j0+5egarguoHg/mcJtYEOky8tsaztVwLNGcUzQf1mOt/fPuV60KmWGgh/JYSDkYo8tv1R0KYb3zLbeUWT9DqvLHExt4jhY1pILhfC0DwfIUb9Ez+ADyZF20fsriadnQiO0D9W3RuB6k20+UeY7tuXOpI0JUH7NvSNvkuE83Qc9iOLbz4mDPyi6mmBgtY9LPp9JUUsTiHNys05kGTC5vnBIsr3T1ZVvidFx7XQtD2lhfk5o2Nddt77Dt2hWVTwdNqJY5Zi+N0JaWtaYy1wDg/PO4zuE1X8FfGvc81lSMRJw2BAudgAeABbLzLsxyjSvsc84yb2ZjodBSTNZJxrAQ04RcZC+d/OFoAeLpZTOGSYO57YbEh2N4Dxn3rhfI3GxWFTwZExsjbVzMDGYbtiALjiLsTiJAdhtbZldP6O1GfDFJG6pllxmMtL4/oGMuOX5wk3uOUbFo+XKam1v5M4wlGOlPbwZKThRdI2QROkbI4gtc5rH8oBOZOE28hvmueSwOJvcXvfausO4NpdklY57dzoQBfkOUm9VTuB8nPuv/kn/EVuce5Si0c2lOZyCC6NLwQEm/dO77F27+2glzEOmaRukjuCebpPe33qJ3OdxQ4pNxQ7ZOGkWnkPSld1sO33AqCI0OLS0oVk8yRHkHohOxztH0XEcxcOtVgjR8WlpQ7L2LSrxkJT5zf+9dSY9OSDa5p6OpZrAhh50aEFmtbp93gg+e3UUsawb2H0h2LH570oSHeloQWbH5cbysd909aW3TTNzh+z/FY0Tu8IpXdT96NCHqNkNLxbyOdpTg0nF4XsI6lihWv3pXd7/wDNlPLDUbT5Rj8Me3sSPliLwj6DuxY/u924dCHd53e9HLCzVu05F+v6t/YlM0xEeU+djx1LKDSH6vtQGkvJ7Sly2OzWjS0Xhfdd2JQ0pF4Y6COpZE6R5+lD5SHl6UcthZrvlKLxjemyS7SER2SM9IcyynyiDv8AYga5v+QjlhqNd3bHyPb6QHWj7rb4bfSHaseaph/8BJM7PJ6IS0MepGxNW3w2+kO1BtSORw6QsU4xnkb6ISTHFubn5LI0BZuDMeQocaVhuLiGwD2oNwD/AMuT0hZtnPO9NkneVjhI3fbmc8daHGDwj6b+1Gljs1zgkELKCYeGfTd2od2EbHn03dqehhZp3ILLnSLvDPplBGh+AsiMed5UmN53oILczYqNOWQQSEG5qRZBBACSgCjQQAYQsgggArJJQQSASUAggmAaMIIIABQQQQATklBBACrIrIIIATZJIQQUgJKQUEFSKCO1E9BBMBspIQQUsTCckXQQTJEo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descr="data:image/jpeg;base64,/9j/4AAQSkZJRgABAQAAAQABAAD/2wCEAAkGBhQSEBQUEhQVFBQUFBQUFBUVFBUUFxQVFBQWFRUUFRUXGyYfFxkkGRQUHy8gJCcpLCwsFR8xNTAqNSYrLCkBCQoKDgwOGg8PGiwlHh8sKSwpLCksKiwpKSwsLCkpKSkpLCkqKSksLCksLCwpLCwsKSkpKSkpKSwpKSkpKSkpLP/AABEIAMIBAwMBIgACEQEDEQH/xAAcAAAABwEBAAAAAAAAAAAAAAAAAQIDBAUGBwj/xABVEAABAwICBAcLBwcICQUAAAABAAIDBBESIQUGMVEHE0FxkcHRFCJSU2GBkpOhsdIVFjJCQ6LCFyMzYoKD4SREVGNystPwJVVzdJSjs+LxNDVFdYT/xAAaAQADAQEBAQAAAAAAAAAAAAAAAQIDBAUG/8QALxEAAgIBAgUDAwMEAwAAAAAAAAECEQMSIQQTMUFRBRRSFSJhQnGhMpGxwSMzgf/aAAwDAQACEQMRAD8Ay/FocUpIYlYQvrLPFZG4tDi085qIJ2RYzxaBanC1JsgLGy1CycwoixOxWN2RYU5hQsmKxvChhTlkLICxvChhTlkVkAIsiIS8KGFADeFDCncKLCgLG8KGBO4UWFA7G8KLAncKBagLGsKLCncKGFKwsawoEJdkVkWFiCEVk5ZFZFjsbLUVk5ZJsgdiMKIhOYUkhMqxFkEuyJAWW5YlBikmNAQrGxNEUsRYFKexJwJ2QR3NScKk4EktTsQxgRYU/hQLExEfAiwKSWJJYnYDGFDCn8KLAgBgtQDU9hR4ECGMCLAn8CLCgBosQwp3CiwIAawoYU5hQIQMbsisnMKLCgBuyKycLUMKAGsKItTpaiwoAawosKdLUWFAxohFZOkIsKAGiEktT2FEQgpDOFBOYUaBl7dG1yWWIALEbEuScKcsm3tkJtHEZMrk4mtA8meamc1BXIIxcnSEliLAjko6vCTxLGZHMyg28tsNipUWq0jgD3S4ggEWawbc/BXLLj8S6bm64Wb6kTCi4tW0epw+tPMeZ2H3J35mwfWMrueV561k/UodkV7N+Sk4tIdYbSOkK/Gp9INsYP8AacT7ygdXKEfZwjzt7VH1Ndoley/Jm3VTBtewftN7U2dIxeMZ6QWrj0bRt2Nh6W9RTzWU42NZ5m39wUv1OXxK9mvJjPlSLwweYE+4IvlJnJjPNHIfwrcYoeRnRE8/hSxUMH1HeqcPeFD9SyeEV7OHlmFFaDsZKf3Th77JxpkP0YJj+wB73Lau0gwfVPQxvvcEXys3d9+IfjU/Ucv4GuEx/kx3clQdlNL5ywdaU3R1SdlOfO8DqWu+U9zfvt6rpTa1x2R+1590ZUP1DN5K9rj8GSGhKs/YsHPL/wBqU3V6rP1Yh+04rW8dMdkR9Gb/AAkeGoP2R9XL1tCn32Z/qK9tj8GUbqtVeFCPM49aX80qjxsQ5mO+JakU1T4s+rPW8IxQ1R+zPq2j3zKXxmb5MfIx/Ey7dTpjtnaOaMdZR/MuT+kH1bR1LUDRlV4JHmi/xCil0VVAEm9gLm3FE+YAElQ+Ky/JlLFDwjGVOrdQx2FlpRYHE67dvJ3rbW2dKbGgavwI/Sctm983ivuTf4abIn8UfVy9YCuPG5q/qJfD476GJmpJYn4ZQ0EtxDCSeW2d/P0IsKsNKyY5S69zhY3LYLXPvc5Q8K9/hnJ4059Tys2nW9IyWorJ6yKy6DIZwosKeIQwoKGLIJwhBFjLyyAYmXSAbXAc5ATLtIxjbIwftt7VhqS7lb+CXgT9JMWOu3ly578yq/lqIfat8xv7lI0Zpxhnjax13ue1rbxPe27iGgkFtsr8qxyzg4NNr+5cIy1Kky3006djML2BuLyC9ht+0PuT+qOgp543FzixjSAwnGA4G98OF7RYEe1aSp0LNIPzlQ12Vj/J4tnO6641rLpySOqlZFJiY02acLRfIXIaBYZ3Xg4cLyvTE9WUtO7OvHU4fWnHSfxSlEdVqYfSqY/Sh67rjmhhW1he2AYzGwyPyibhaNpu6ylSaD0iKuOkcC2eUYmNxRAObZxvjblbvHcvIuh8DLo5IjmrwdX+R6Bu2pj9KAe5iHF6OH85aeaR34Wrh1dVVEUr4nyuD43ujeA82DmOLXAEHPMFRe7pDtkef23dq1j6c2r1ITzfg753Xo0fbOPM6oPuSH6V0YNpe79iY+8rgj5Hcpd5yVdamapv0jU8Sx2AYS90haXhoGy9iNpsBmm/T1FXKf8AAlmvsdcdrFotv2ZPPEPxOTbtdNGN2Qj0IB73LhtTEGSObtwvc29rXwuLb+xX2ltWGQ6PpaoSOc6oJBYYnNa0AON2yHJ/0Rs3o9jBVcuvTYOa/B1E8JVA3ZCPSp2+5IPCzSDZEPWs/CFyz5j12f8AJJgBhJuwiwecLSb8hIKjP1aqW1LaZ0L2zuIDYzYE3FxYk2tYHO9sla4HE/1/4E8svB1h3DHANkbfWv6mJl/DNHyRs9KU/gXNdKal1lPEZZoHMja/AXXYQHXtY4XEjPK+xStGcHldPGySOG7ZWudHeSNpe1trkNLr2zFt90/ZcOlbl/IubPpRu3cNDeSOLolPUmX8M+5kXq5D7ysDq/qhUVj5WQhodC0ukD3YLAEgjZmbgo9YNUZ6PiTNgDZ2h0b2vDmEd7tdyWDmnmPKqfB8Onp1b/uHMn4Nu/hofyNZ6ntemXcM8u4eoZ8aqOEPUWLR8dM6ObGZWnEHOaTcBpxxhrRePPad7U43ghqyAOMgEpg4/isbsWG9rfRte5tttflUrh+FpNvqGvITn8Mk/J/0oh1pn8r1SSAC7M2+jGNvmXP0cRzHOFu+Aw10/knnSPRI0jWH+bwD94SgamtP2VMP2nFWTHZJYK8Dodpx6smaXuIwtuTkDYDyC5uo5mb4TfSHatfU6BpQ4/m49p3b1EOh6TwIfur04+qNKtJxy4FN3ZmTUM8NvpN7Unupnhs9JvatM7RtL4MP3e1IOj6XdD0t7VX1R/En2K+Rm+64/DZ6Te1INbH4bPSHatG6ipd0XpN7UBBSjxXS09aX1SXxH7GPkzBr4/DZ6QQWmJpv6r7qCPqk/ih+yj5Es0LRjZE0/u3HqUlkFO3ZEB+5d1tW0Gg4PEx+gEtuh4Bshj9W3sXkts7jG93RN2Nt+y1vvIRaPrGy1tM1o2SYibs+qMX1XHwVuBRRjYxg5mNHUs9S0pGlm3N7Mc/ZYNBY4BoHkuOlEd2DNTXm0bydgY64O7CV5q0q+80h/XK9HawS4aWY/wBW4dIt1rzVUOu9x3uJ9pXq+mr7pM5c72Rv+CeK9PpZ12t/krYg5xDWgyiUXc45AZDNXproa3WunbE5k0MNMWEtIewuZHKSAdjrGQecLnOhtb209DXUnFudJV4Gh4IDWBu242naU3qRrU3RlY2oMRltG9gaHBmb7Z3IO48nKnljKU5TXYI7Kjf6gUsTo9LTlsYd3TxTHuj4zixJM4WawAnPG3IC+QU6kdG/W4COPA1sJcWmMx98YDdxY4A/WbyLn2qHCT3FDPC+n44TVEc9+MMZDo5GvwnvTcXYN3LtS6ThNkj0vJpJ0DXPkYWiLGWhrcLWN76xJIawcgvfkWS19vH+itK6Ftwha5QVVLTwMcXTwz1HG3YQGtL3hrQ61iPo7NylcA2knjSMsINo3QF7xYZujc0MN9otxjtm9c6+kXPIs57nOPkxG9varLVbW+XRtS+WGNkj3xGKz8VgHOa64wkZ96F1yxyjg0vuZ2nLYrauS5e7e556XE9a6Jr6/BoPQjeVzL9MbfjXN5h3nmVjpnXCoqqekikEYjo2hkOFpBNmsbd5Ljiyjbu5U88ZJxrshw3TPQ+sYs3SP/18LfOTWDrCyetT7620Ld0TD0CoK53pDhir5uOxcSOPYyN+GI/RYXkWu42+m5FQcIkh0vBpCuGMxtIIiY1pw4JGtABIG198yuGMJq3RdHSOECa2htIu36ScOiaMfhV9qv8A/C3/ANXzHpipO1cS1y19qK/jWBxbSGd8scWBjXd88uBkLc3EYjykdCZ0bwjaRZHHFHUFrImGNhwRlzGHDkHluLLC2xvlbJNY5uKVdQddTe8EUmKr0uf6t9vPJKVgNa9eJa6lpYnxMjbSx8W0tLiXjAxt3X/2Y2b1B0Lp+qpXyimldHxowykBri5ueRLgd5zG9RKyPvAByLoWCTuUuwnJJpeTqHDm4iHRth/N3C+7vYsr71ufkmSpjFPWkCobS42VdI+WLvMQbhdszvZxabtO2wXn/SOnaqeCOOeaSSOO3FsccQYAMIty7Mk/T60VzmcWaqfiwzi8PGutg8Db9HyLPlTdRDZbjIQagAjw5L2m1pOQ9NU2bW/2R7k7hTND+iYd7GH7oUgL5N9T0l0KObVeMknE/Mk/Z8v7Cju1Wj8KTpZ8C0cjUw4LFGjM+dV4/Ck9IfCi+bMfhS+n/BXZakEK0IpTq3H4UvrCj+bkW+X1r+1WzgismMpjq7Hvl9bJ2oK1KJOgLPCjsjIQCliEOCodFNxaUmPgRW/uDtWgcFRasDFWVjvKG/ed8ITiSyfrbbuSQEhodhaTtsC9tzYeRcyj4Mqcj/1cpvytpH583fLpOucZNMQATmCSNgA5T5yFSUuuk+ENsxuEAWLTyCwtmtceaeNfa6IcU+pk2cFVLcnj6kk7qR3xJ0cFNKSCZKwnyUv/AHLWfPGfez0P4ojrbPvb6AVe5yfJi0oy7eCWkvf+XH/84HWpA4KaS4OCvJ/2bAr8a21HhN9BvYjOtVR4Y9BnYp5+Tyx6UUzeDClH2FefVjqShwYUl79y1pO8yRD8KtvnTUeM+4z4Un5zVHjPus+FHuMnyYtEUV/5MqW1u4qs888Y/CnG8GlLb/0E556lnYpZ1jqPGn0W/Ci+cdR413Q3sSebI+7HSGW8G1MNmjneepaik4NacuB+T9nIaoWPPyp75wT+Nf7OxJ+Xp/HP6VPMk+7HSHm6gQjZo6Pz1Lu1H8xYv9XQeed/UVHOnJ/HSekUg6Ym8bJ6bu1GuXlhsTRqPH/q+l9bJ8SV8yWf0CjHO+Q9arjpWbxsnpu7Uk6Tl8bJ6bu1GuXlhSLZmpw/oVCPWFOfNK380oB+w89SoxpCTxknpu7UHVsnhv8ATd2pamFF63Vd39GoB+5PYl/Nt/iKH/h/+1Z0VT/Cf6Tu1TdD0kk0oF34QbuOI5AHZznYlqY6NxFHZjQQBZoHeiwyAGQ5AhZLJukEIQxMiYcpUijvWaLYyU2U65Nkq0IQQkkJTkRTGhpwQQcEFQFldBZ1vCFQnZO3zApz590WG/HNAJIucsxa+3nHSpcWTaL0qk1IF+6X+FN7gT+JIdrvR2Np27N6d4O3B1I5wzDpX58waO1CTVibNDUU7XtLXC7TtB5c7qNHoKDxTOhWTIydgQLLIAgfIcHimeijOhIfFM9EKHrHrSyiDDIx7g/FYttkW2ve58qz44ZaLe4HccIPRdK7CjWt0JD4pnohL+RofFR+gFkvyw0W8+kztSm8L9EeU9LObwkWwo1nyPD4qP0G9iA0VD4qP0G9iyf5X6LefSZ8SP8AK9Rbz0s+JFhRrDouLxUfoN7EPkuLxcfoN7FlPyuUW933PiQHC7Rb3dLPiRYUaz5Oj8Wz0G9iHcMfi2eg3sWTdwuUXKXfc+JJ/K7ReE77nxIsKNgKRngM9BvYgKZvgt9Edix/5XKIcrvufEiPC9Rb3fc+JFhRsuIb4LegIuKG4dAWMPC9Rb3fc+JE7hdoh4f3PiQFGzMYGwDoCGAbh0LFflgov1/ufEmzwyUX6/3PiRYzbkIOCr9X9Ox1kAmiDgwuc0YrXu02OwqyKYhF0LJ405AuRZNOCACcUy9IqNJRsOF72tO5z2tNjy2J2KM/TEPjI/WR/EoUX4KtEhybco50tD4yP1kfxIfKEdrh7bXIBxssSLXAOK1xcdI3qqfgVoeISC1MnSUY+uz1kfxJDtLReMZ6yP4lSixpodcEFGOl4fGR+ti+JGimO0eauMVnKf5LEBe7pZSLbT3sbfeCmamiga8jjHi1vsgfaJFLrYouJp28a4Wa9wJiOeKV2eTjb6Nl2HMVYcf83Xofgmhw6Jg/WMrumVwHsaFwRlCw/RlvuBikHtXo7g/psGi6Rv8AUg7vpEu/Eoy3pHF7i6xlQ+qaIyWRMALnXcMVzcgYSMRytY5bbq8zO1FZGFyWaGY4RqDHRh3gPv5nAtPtwrzi4WfIf13dFyvV2mKAS0sjDliac9trZj3LzLUaE79x46HafrSD3xrTCvuJm6RWY1Ih/RyHcGe14PUn36HO0ywcg/SAbBblAT8OhzxEp4yA9/CP00dvtDmSbD6Ps8i6zGysa65/ill/k5fNzp8aHf4cH/EwfGlN0NJyGLzVFP8A4iYhFXbAwgWJa7bY54yD5slHp5HA3JBtssAMwtNHqVPLFE5uC2Ai+NrhfjZDa7SRsI6UG8HtTvZ0ooTkRHafxNtga0227fZZVeIX2X3dPMrifUqrY6wiL8trbEc3fJoao1f9Hk9nahUhESrsH7PqRHk5YmFR8t3u7FcaT1en4y3FOyZENreSFgI277qMNXqjxL/ME9hkEc3sCfrIwJCLcjf7jTuUgavVPiJfMw9Sm6R1eqeOJEEjrYCO8c4GzG+SxCLQUUrmAAGwz5rixtmORKYwG+Qyz5B0X5fIpz9XqoknuebMk5QvAzPIALAKO+gkv+iePJgcB7kdRHbeC5ltGxgeHIemytdZpntgPF3xOIZcXuL7TlzW86reDNttHR38J1/YtQ4LgfU610KvVuklihtM5xcTcNL3PwDkGZNjmdisigCjBSKOOcLI/wBIfuYvxDqWKx8nJ5lvuFKhmfXt4uGZ7TBGMTInvbfE+4xNFr+TyrMDVmo8TN6mTsXow3icWTZlTjVtLMfk+OxtaqnGXlhpz1JFdoOoDS7iJdgybDINgA2W86kx6MnNA0GGbEKpxtxUl7OhYL2w3t3qHt1EtykFQeUnpQ47ylS/kifxE3qpPhTfyLUeIm9VJ8KLQ6I3GHyo1K+RJ/ETeqk7EE9QUUmsEYbVzNGxsjgOYI9MOsIBbZBH94Y/xKNpmXFUTOvtllI9M2UrTULjNhaCcEcTSACbBsTASbLFdEa9CTRP7xtzsbkNvQvSmrsOGjp27oIh/wAtq83QMLWAluVm2POF6dpIsMbG7mNHQ0BGfbHFGeBPU2xyyWGoYUa4TrE6Sdhp5DuY4+xctpWx8SzwsDL7bXsP43sumayOw0Mx/qn/AN1c8pyGM2kZZ5tGy/Ic17Xpa/qf7Hz3rcmlBL8me15dGKJ+C9y6MbDsxAnb5b+aywkDrUMp31EI6I5j1rZa9uvTG3LIzaR+seTyBY3BahtvqT9yEfGq43/sr9i/Sn/wb+WVscmWZRgpPF5AgcgvzpyGEuO62f8A43rkPV/JstP6Qkp9D0XEvdG5zn3LHFpI/OGxI5MwsvozWusdNE3umYh0jAQXk3u4Cyv9f+90bo5n6rz91vxLHavtvV043zxD/mNU3uXFbHSOFLTs8E0DYJXRhzZC7CQAfzlhe/MVndU9aquWtp2PqJHsdKwPaSLFpOYOXL1qVwwyXqYBuicemV/YqDUJt9JU3+0B6ASjexJLSW2u4B0hUZDJ4Gzcxo6lWjRrrXIA8xy9lle6xaPfNW1WC3eyOvc2yAF1Vw1DzHcufixNAtfZyZDJaSi40/JlqvZD1FotuP6rrNNwQDt5VoX6NjfpIMe1uEh2IkC2TAG3P7KpqJtnG1/0fWFI0hVPGlS0Hvczawy2i3s9qfDq8kUzHiG+VKvBp6vVCAMc5rW5RcZe3LhLsIHmKyWntGNjaMIGby3YBewvlvGa1ektIzcS/v2j82W2aQMgLbBy25VzbTmkJMLW4sgchkRs9q9PiMenG26PL4BvJLq//TvnBkP9Gx/2ndS1LgstwW56LhO/EfctUV81LqfSroIsjslOCQgZx3hY0mI9Ita58jR3M02YXDPFJY5ZKipdKOLQQ+TzvcOtO8OH/ujP91Z/flWNop5SLBzrgXtiOxd+CaW0jkzY3LoanSOkX4LcZMMx9GR1xnzqdTVRdRE8ZUC1QzMyHFnE/K99mSwlZVSAgOc7f9IkeQ3urKOpcdHSXJyq4BtOwwVGXsSzS+77ehMMckupduqHeOqPWO7VCqNJyh1hNN55H9RWSmmO89KZ4w7b5rKM2axg+7NSdY3D+cS+sk7UFlSUFWs00j0V3OsNpy6Vf19dLHVVJjIa1znRlxaHd6DbK+zYNipNFR3niG+Rg6XhXTNc6qCSRsM72MMkpDbNc0F7rkhrgQMwM1G5WxDpagyTRML7guYzyAYgPMMyvV7K2M7HsPM5p9xXmLUKATVxMrQ/vJHuBaCCTYXI2bXLpTtBQcsEXOGAe0Lny5KdFQhtsdZD0oOXIxoKn5I3M/svkb7ino9EtGTZJ2W2WqJx+PJY8yJehnRNeZcGj53XP6K1vMdnlz9i4tNr5TY3CTjBsthjaeTluVpdY6Uto5CZqh3egWfNI9tyQMw4kHaudVLdHYCXQVTXhjSC2pYWl1g0kh8ZP0s7Dkyuu7heLlitR7nBxXA4+Ia5nYZ1q1mjmja2Im4eHbLZBpHWq2epcKCHPN1TUHoipx1lVs7G8jr8p510jU2mhkoo2yNcLCQtfHC2Qg90MHfYjhz2Hlwtv9VaZc0sstbHhwQ4eGiC2Ocw1LsLu+IsAQBsLtmY5rqQ2pfgysbE54doyG1dB1j0NTY5DAS9znG7DTcU1oa3ke099m0cgvdR59HUrNHREMi7owSFziHOJcwOLWloyBNrXIG9YRnbNm14IOv4JpNGgloPc+LM22sh2LN6q0TjXU1i02njJs9uxrg4nbyAE+ZaLhRZZlA3waVvuYOpUOoMltJU2V7yBtr2+kCL7OS91p3Guhe8LEZdVxEFtu5xte0fay3yJVXwfU5Gkqe9rY3HJzTsjeeQqVwqH+WMFrWgjyvfa57utRODVt9JwfvP+i9O/uF+kGtemJI9IVQa6w46QW89upWlPpQ9zx2A2R7/AAmopdQZaqaodE5j3d1SsaHTxtdZjjiL2vsTfLPZv2qJX6NmpjxMrWYmMD7MlZLcNcRmWEgG7NhTllbVSfQl40+iJ02kXGQDKxa42G/vbZ9Kcqs9Ky23yX5djgB71n5tJjA0gHFsuM7A8nuVnpTQlZU1dTJSxSPDKmWIujNjixEhuRvmLc6rFk5c1LwzLJi143Hpao1dXDJ3O8hpLcJzwX5zfk2Lm+m9g5+pOaYp62mwtqRPCXAkNkL2lzb2OROYuqd8znbSTzkld2fjo5YONdTl4TgXgdt2emuC0f6Lg5j1LWELmmouukdNQQxSRVFwCbthc5pBNwQRtystB+Uml5W1A56eXqC8RtHrpGpKIrMN4RqTfKOenm+BH+Uai8Y/zwTD8CQzk/Dmf9KM/wB2j/6kqy8NDPxTp2gPiic1zjbC0HJtjbM5PHLyrQ8Kla2s0ix0GJ7eIa24Y+4wOkc44S29gDcmysZWzQU7Q1zYm4WOcBA4teLsYTm8C4yJu0Fba0mk+5DXWluZfVSljqpJWTXawQ3GDLNjm2zN95VrNoyGOnlbGZMLaqld34sb8XUjlaLj+Csad7I6rjJHg8ZC6IBsYYBazi7N7s+3zKFpim/MVOb3NfU0uEvdcu/N1Ayy8qvWoy0N7+DFJzTkuhgeLc4mwukSQlu0WVnE+wuRht3u7l2eXNR62QOtbbfqRRd77EFBHZEiij0Gzg9pQ4ObEwOaQ4ENIsQbg2DlGm4KqN1zgIJzJa94z85K0DdYmcrXj9j+KebrBDyuI52u7Fz7mlIy2jeDNlNMZIHXuwtwvcciXA3Bt5LK3OhpvAaeZ467K3bpqE/aN89+xPR6ShOySP0ws5Q1O2NOiik0VNlaJ3Sw9aT8nzX/AEUgA3DsWmjlYdjmnmdf3J4Hcp5Q9TKDSWg5ZYsDWHNzTnkO9cHW9gWF1p4NKyfOKNo70NPfWvZ19y64JT4RQL3bynGGl2JuzzxLwTaRb9iDzPb1lazRdLpGhpYY4qVshwuMgdYlrjNIQAWvH1SDy7V1oyO3pPdDt625jIcUzlo1v0k36ejQeZsnVdZnWIVVTGXOppIyJbloZJc4musRcDIZjoXd+NJ/ik4vIOgJ8x+CeWjnms/B33fxDuOMRihbHbi8d+W98Q/yFX6A4JTS1UU/dAeI3YsPFFpOR5cZ3rqLreCOgdib4kbj0DsV8xeA0M5nrfway1tQJmTRsHFxtwvDr963eAm9T+C+akrI53yxOawPybjxXcxzRtbbl3rqbadg+qfb1IOjb4JHnd2pcxBofQ8+aMmc3TZIv31XKDY2xAyOyPkyC0Wm9GRsBeIg2SR1nOa6TvnOuXXYW2F/JZdUk1dpHHEaeIm98XFtvc7Te17pl+qtGfsG79gGe/JZylbKSOOaZ0PAzAGYhexLS76JGEZhwvtuoOnpOJqal7CQ8zS8osCZDmBvsu2yapUhNzFnvxG/vTdXqbRyk8ZCHXJJu5+ZJuTkd6anQaTzfU1Lnnv3OdzknbzpuF1j0+5egarguoHg/mcJtYEOky8tsaztVwLNGcUzQf1mOt/fPuV60KmWGgh/JYSDkYo8tv1R0KYb3zLbeUWT9DqvLHExt4jhY1pILhfC0DwfIUb9Ez+ADyZF20fsriadnQiO0D9W3RuB6k20+UeY7tuXOpI0JUH7NvSNvkuE83Qc9iOLbz4mDPyi6mmBgtY9LPp9JUUsTiHNys05kGTC5vnBIsr3T1ZVvidFx7XQtD2lhfk5o2Nddt77Dt2hWVTwdNqJY5Zi+N0JaWtaYy1wDg/PO4zuE1X8FfGvc81lSMRJw2BAudgAeABbLzLsxyjSvsc84yb2ZjodBSTNZJxrAQ04RcZC+d/OFoAeLpZTOGSYO57YbEh2N4Dxn3rhfI3GxWFTwZExsjbVzMDGYbtiALjiLsTiJAdhtbZldP6O1GfDFJG6pllxmMtL4/oGMuOX5wk3uOUbFo+XKam1v5M4wlGOlPbwZKThRdI2QROkbI4gtc5rH8oBOZOE28hvmueSwOJvcXvfausO4NpdklY57dzoQBfkOUm9VTuB8nPuv/kn/EVuce5Si0c2lOZyCC6NLwQEm/dO77F27+2glzEOmaRukjuCebpPe33qJ3OdxQ4pNxQ7ZOGkWnkPSld1sO33AqCI0OLS0oVk8yRHkHohOxztH0XEcxcOtVgjR8WlpQ7L2LSrxkJT5zf+9dSY9OSDa5p6OpZrAhh50aEFmtbp93gg+e3UUsawb2H0h2LH570oSHeloQWbH5cbysd909aW3TTNzh+z/FY0Tu8IpXdT96NCHqNkNLxbyOdpTg0nF4XsI6lihWv3pXd7/wDNlPLDUbT5Rj8Me3sSPliLwj6DuxY/u924dCHd53e9HLCzVu05F+v6t/YlM0xEeU+djx1LKDSH6vtQGkvJ7Sly2OzWjS0Xhfdd2JQ0pF4Y6COpZE6R5+lD5SHl6UcthZrvlKLxjemyS7SER2SM9IcyynyiDv8AYga5v+QjlhqNd3bHyPb6QHWj7rb4bfSHaseaph/8BJM7PJ6IS0MepGxNW3w2+kO1BtSORw6QsU4xnkb6ISTHFubn5LI0BZuDMeQocaVhuLiGwD2oNwD/AMuT0hZtnPO9NkneVjhI3fbmc8daHGDwj6b+1Gljs1zgkELKCYeGfTd2od2EbHn03dqehhZp3ILLnSLvDPplBGh+AsiMed5UmN53oILczYqNOWQQSEG5qRZBBACSgCjQQAYQsgggArJJQQSASUAggmAaMIIIABQQQQATklBBACrIrIIIATZJIQQUgJKQUEFSKCO1E9BBMBspIQQUsTCckXQQTJEo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404" y="4038600"/>
            <a:ext cx="2605406" cy="2103940"/>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7" descr="data:image/jpeg;base64,/9j/4AAQSkZJRgABAQAAAQABAAD/2wCEAAkGBhAQDxAQDxAPDw8PDg0QDQ8PEA8PDw0PFRAWFBUQFBIXGyYeFxkjGRQVHy8gIycpLC0sFR4xNTAqNSYrLCkBCQoKDgwOGg8PGi0lHCQqKSkpLCkpLCwtKiwqLCkvKTEsMSksKSksLCkqKSwsKSwsKSksKSwsKSwsLCwpLCwsLP/AABEIAOEA4QMBIgACEQEDEQH/xAAcAAACAgMBAQAAAAAAAAAAAAAABAEDAgUGBwj/xABIEAABAwICBAcMBwYGAwAAAAABAAIDBBEFExIxUXEGISJBYZGxBxQVIzIzUnKBgqHBQlNjc5Ky0SQ0Q2KiwhY1RIOjsyXh8P/EABkBAQEAAwEAAAAAAAAAAAAAAAABAgMEBf/EAC4RAQABAwMCBQMDBQEAAAAAAAABAhESAxMhMVEEFEFhsXGh8DJy0TRigcLxFf/aAAwDAQACEQMRAD8A9xQhCAQhCAQhCAQhCAQhCAQhCAQhCAQhCAQhCAQhCAQhCAQhCAQhCAQhCAQhCAQtXjWKmINbGNOWQ6MbeLjP/wBc+wrS1FLVnld+ObJ6LG+LHRx60HXIWgwDHnyOdBUANnjAN28TZmatMDmN+IjpC3wKCUKLo0kEoUaQUZg2hBkhYZrdoUGobtCCxCpNWz0gsTXx+kOsIGEJU4nH6QWJxWPagcQkfC0fT1FHhVvM1/4SgeQkPCeyN590qe/380T+pA8hI9+S/Uu+Cjvmb6rrICB9CQzKj0Gje4IvUbGD3kD6Ehl1B+lGOsoyJ/rGdRQPoukO9JueUexqO8JOeY/hCB+6Ekwlj2sLi7SBNzxJ1AIQhByvCmcw1NNMeKMabCeZpc1wDj7SB7U7R0Uj2hwcwBwB4wSeMXV/CWgE1O9rhfknsU4CSIo2kk2jYLnW6zQLnqQaHhHhU0OjVMcC+E35II0mWs9p3j4hbrDg+WNr2zXa5rXNIbrBHEkse4R5cr6fIMnIaS7TAHKvzWXO4TwkkpTkiMOY7SfCHPN4+PlR9NjxjoKzwqY5w7o4e765/U1R4NPPK/4Bc/8A4vqDqhi9rnLE8K6rmigHtefmstqtju0ujGFt53yfisp8FM2yH3yuZPCarP0YR7rj81geENafpRjcwK7NSbtLqhhcWwne5ynwZF6A6yuSON1p/isG6JixOLVh/j9TGBNio3aXYjDovQasxRxj6DOoLiDXVZ/1D/ZYLE1FSf8AUz+x9ldipN6HdinZ6DfwhZCNuwdQXAEznXPMffKwMDzrlkPvuV2J7pvQ9DsFBeBrIG82XnZob63PPvu/VR4PG1x3uKux7pvez0J1Swa3sG9wWBxCL62P8bP1XA+DmbEDDo/RHUE2Pc3vZ3TsWgGuaL8bSq3Y/TDXPF+JcWKBnojqCyFE3YOpXYjum9PZ1ruE9INc7Pj+ixPCqk+uabbGvPyXLd7DYp73GxXYjub0ukPC+l9Nx3McsDwzpvtTujK5/IGxTk9CuxSm7LenhpT8zZz/ALdvmm8Hx+OqLwxr2mPR0tMW17FzGV0LY8EhaecfyRn+orCvSppi8MqNSZm0t5V+eiPQ4J9IV3nIT0u7AnguZ0JQhCCitF43biqKQaMLXAaREYNuc8WpM1I5DtxVWG+ZZu+aDh5sSFRUOfolj9BjJGHWx7SeK/PxFp9qVxWiJaHM8th02dLhzbiOLqV/COmFPXCQcTZA0S7BpE6L/Y7i9q2OTpNXVRN6bOaqLVXa/D5hIxrhqIB6dyby1raYGGcxnibKS9mwP+m323B9p2LeNjuFsiu8MJpsVy1OWm8pGSssmOJTKRlJzJRkqZLYplIyk5koyUyMSmUjLTghU5KZGJLKU5ScyVOSpkuJLKU5ScylOSmRiSylOUnMlTkpkYkspTlJzJU5KZLiTykZSdyUZKmRiTykzwcbapm6Ym/B5VmSpwhtqp3TEfzLCub0s6I5bTEfKiP85HwToSWJ/wAM/aDsKdbqXK6EoQhBXOOSdyows+Kb7w+JTMuo7krhXm/ef2oOf4W0IklaCL6ULgRtGlqWv4PVJc0xvPjIToP/AJh9F+4i3xXR4qy9RF928f1BaTE8CIkzYnGJ9rEt527CttM2hrqi5fhLT2jDxxPa+Mx216Wm0dhI9pWzouMdKQZQuc5rpXmVzeNgtZrXekdpW7oaSw41YljMMMlTlJ3JRlLLJMSWSpyU7lIylMlxJZKnJTuUjKTIxJ5CMlOCJTlJkYk8lGSncpTlKZGJLJUiFOZSMpMjEpkoyU5lIylMlxJ5KnJTmUjKTIxKZKMlN5SnKTIxJ5KqpGWqh0xv+S2OWlQy1Sz1JPkpM8Mohfinkt6JGpxmobknivm9z2H4puPUNy1s2SEIQYv1HclMK8h3RI9OO1JLDNUn3ruwIKsQZeaLc8fEJl0AOtVV48ZDvcPgnrK3SxMUTditESvshLllOWjLVyEuWVCNGWrkJcsqy0ZatQlyyrLU6Czui6XLMMtGgrEJdWGWjQWaFBhoKdBZIQY6CNBZXUXQRoqdFF1KCNFIzi08Z9YfBPpCr89D63yKCzFB4p3QW/mCvg8kblTiQ8S/cO0K2lPIbuCC1CEIIKRw7ypR/OOxPpCg85NvZ2FBOI+VD67vyp5I4lriP2nyTrUEqmslLI3vABLWPcAdRIaTZXKqrbeN42seP6SrHVJ6PKou6pXSwTSRwQB0OSXcUjw1jiQXOFxxXA40y/urzmjZKyCMzioMM7fGOYG5Zc17bbbfBctwMbeHFm7cNl/pkSeEYtPT0kzqeV8LnVFLpOZa7mmNwtfevfnw2lMzEUxxMfd48a+pFpmesS9w4L4q+qo4J5Ghkksek9oBAabkWAPHzLa6S8RxfhRVup8LZ3xKNOPTmeHlr5n52jyiOYDmWDMYqmDFaY1Mz2sje5pMj9JjmSjjY6923B1XXDPgKp5vEc9P82dUeLiOLflnuBeBrK5buj4/3rRPy5cuolc1kGiRp+UNIjoAuvH555nURlM8znMq9EXleSLw6QcDfa1dtw5wGaqo6XEMxmjBQMMwdpachcAbiwtzrKPCU6WpTnVxft+dUnxM6lFWMc2b7uWYtPU0s7qiV8z21LmhzyCQ3Labbta11EcWbipM0ru8WzzEh0sAaItE6PJ8rYp7i77wVY2VDD1xj9Fx2KwAY1VAgcc0464lsp04nW1KYt07MKtSY0qKns0nCWjaNJ1VTht7XMrLXte2tYT8KqJkkcTqmESS6OW3TF3aXkn2821eE4fQMdh9ZIRyqeajczZZ5LHXCK+ma2loJQOW8TNefupRo22cRT/z6L2ynrb7XPO1Wvb3e5TcMqBjpGuqoQ6LSzW6YJZY2II3lSzhdROpnVQnYadh0XSC/E70ba79C8fw+lZLiNWyRoe2Smq3WPO8RB4PF0i61dLIThtQ25t33SPI5iSxzbn4KeQo7z6fc85V27/Z7RR90LD5ZIomTcuceK0mPaHG5GjcjiNxqKol7peHh0zdOQupxIZAInjyHaJAJ18a8vxoBsWCvaA0mlYXEcV3NqNZ6Vfh0QdilcxwDg+DEeI8YJy9MHrV8lp2y5tz9pPNV3tx/wBhueHfD7PjpXYfUTRF2eZQ28bhazQHdN+1bum7pkENJRaTZp6ieNoLRo6dw7QL3uJ53XtzleXBjTh4fYaYrNEv+kWmG4bfZcLa444RSYXNo6Le86OTki2kWScu208S3z4XSmIot0mWiPEal5rv6Q9LwXukwVLajxMzJaaN0jobBzpGA2JYRrN7Cy6jDq0TRRyhrmiRgcGu4nNvzHpXnvc/4MzR10lbpQvpZ2T5bmSB7jpyBwBA1HaF6U0LyvE06dFVqPz2eloVV1U3rSka7zkPrjsKeSOI+VEftGrldC6vHin+qVNEfFt3KasXjf6juxYYefFt3IGUIQgEjSedlHQw9qeSFP8AvD/UHagyxPyWHZI1ON1exJ4r5A+8j7U2zUNyDJYyDiO49iyUOQfPuBVxgGIkN0y6lnhI49Tp9HS4tl1jDhUjMNmne1zY31VHHEXAgyFpN3C/NzLfdzloGMysIBBFa0gi4Npb6l2HdZjHgw2Fg2ppSLc3Lt817+pr460acR1ty8ajRy05rmel3l+KH9lw12yOoG7RqFt5cErA7Eamankjilpah2YQAwk2Itx89lpcV48PoTsdiDf+UFbevqHurqluY9zHQT2bpuLLd7A20b24it839P7vloiYiefb4JYNg89XRVEVNGZZG1VLIWgtbZpikaXcfsXp+LUb2cH3xSt0ZI8PDXtuDouawXFxuXN9xM8utH2dIf8AsXe8LY70FYNtLP8AkK87xWrO/FHpExPw7/D6cbM1+sxMfLiu4q/kVo+0pz1scPkub4QNtj0/TOz+qELe9xWTlVg/lpT8HhaXhbycef0zUx647Lop48Vqft/hoq/p6Pr/AC1eDj/x+KjZHRu6qkj5qrEf8uoj6NRiDf8Ard81fgn7tjDeLio2HX6NWEtWPBwyA3HJrq4a9sMRXVH65/d/q0T+mPpPy3GCf5uR6cEw66Qn5LR4f+41Y2SUJ/5bfNbXD6xsWJxTPvoNg0naIubd6O1DnSOB0Uk1HiBiY57WR0j3aIJ8mcOIG06IJsnTme1PyRz071fBnHj+w4M7ZDUj8NSFsMGYDjzmHVK+eM212kpwCfitNW1WfRYdBEx7pIn1cXE0nTL5muFvxfBb6jpHx8IYwWP5NS0OcGu0f3cA8erWtdXFExPav5ZxzVEx3p+F/DjgbFh1BG2F8sgkrIy4ykG1onAWsFjXY1TjDKClqKUzadJpxzNeGPgdmOYC3ivzLsO6nhks9AMljpHRTxSuawXcWAEEgc+tecOwmuqKSF4pZCykD6duix4kcNLMDix3Ha7rXC59CqNXTpmueYmfWzb4iJ06piiPTt7tz3Np5abFZaLT0oyahjxxhhkiPFIG8xNvivYQvKeCGB1RxqWqdBJFC19U5zpBogmQWDW31616sFw+OmJ1ImO0X+rs8JExRz3mwSGKfQ+8Z2p9I4r5LfXZ+YLidZqcch3qu7FRhZ8U3cmXjiO4pTCT4se1A6hCEAkWfvDumP8AuCeSH+pHSxwQZYr5v3mdqai8kbktinmXHZY/FXQv5I3ILlBWOmo00HH4D3O+9a91YKhz9I1By8sNAzDe2lfmW94T8Hm19M6ne98bXOjdpMtpAtdcWutnpozFuq1q6qormeYa40qaaZpiOJcge5fTGjbSOkmOXNJNFNyRJG5+sWtYji1EKcJ7mVNAZXOklmdLFJFd2i3Qa8WcWgDyrc667MUZiy8xq2mMmOxp3ibNJwY4FU2HmR1PmXlaxr9N+lxNva2zyitzV0rZWPjeLska5jxxi7SLEXWWYjMWqqqqqrKZ5ZxTFMWiOGrwLgnSUReaaLLMga150nuuG3trPSpq+CdHLP3xLTxvm5PLcCTydS2eYoMiudd8rzcwpta3DW0/BOijzAylhAmaWTDQFpG30tF20X41a3g3RhgjFLThgcXhmUzRDiLF1ra7AJ3MUZiZ1d5Maezziu4J1Xh2Ooip/wBlbLAS8FgYGCPRdyb6uhekw07GCzWtaNjWhoPUsc1Gas9XVq1Ii/pFmGnp00Xt6s2wsGprRbVZoFlOiNdhfcqs1GYtVm3hdcIuqMxRmJYuYujSS+YjNTEuY0klizuRuI7VbmpLFZPFlLF21B4vYk8J8j2ntTcZ5I3DsSeFanDY93asVPoUXUoBIyD9oZ0tf2J5I1Hn4veHW1Bli3mJPV+aqp5eQNyuxQeIl9Ry1dJPyG7lnTF2NU2bLMRmpPOUZyzxYZHM1Gak85RnJiZHTKozUlnIzkxMjmajNSWcjOVxTI5moMqSzkZyYmRzNRmpLOUZyYmR3NRnJLORnJimRzORnJHNRnK4mR3ORnJLOUZyYmR3OUZySzkZyuKZHc5K4nL4p249irzkvXy+LduKYmTqafyG+q3sSmHeVIPtHdqvoXXijO2Nn5VRQ+cl9crmdB5CLIQSkK3zsJ/nt8E+ka/y4vvGoLsQF4ZPu3/lK5mhn8W31R2LqKweKk+7f+UriaCXxbdwW/Si92nVmza5qjOSeajNW/FpyOZyjOSeajMTEyOZyjOSmYozUxMjecjOSeYjNVxMjecjNSeYjMTFMjecozkrmKMxMS5vNRnJTNUZiYlzeajNSmYjMVxLms1RmpXNUZiWS5vNRmpTMRmK4mRrNVNXJyHbiq8xVzv5J3KYmTs8HdenhO2JnYsaXz0o6R2BYcHXXpKc/Ys7FnD+8SbmH4BcE9XbHQ9dCEKKlIYn9A7Hs7U+kMW8kes3tQN1A5DvVd2Lz2hfyOteiuFwuVj4DEX/AGl1tInzYHETe2tbtKuKb3atSmaujWZijMW5HApvPPIdwaFYOBUPPLUH32j+1b96hp2qmhzEZw2roBwLp/SmO9//AKVjeB9Lzted8j/kpv0rsy5rPG1YmoG0LqhwTpPqr73yfqrG8GaQfwW+0uPzU347GzLkO+2+kOtYmtZ6QXbNwGmH8CL2sB7Va3CKcaoIRujZ+inmI7Lsz3cGa9m1Y+EWbV6E2hiGqOMbmN/RWtiaNQA3ABTzHsux7vORXA6g431WBKyEzjqjlO5jivRbBFx0J5iexsR3eehs3NBOf9p/6LIU9QdVPN7WEdq78yDaOsLA1DBrc3rCm/K7MOHGHVZ1U7/aWj5rMYPWn+BbfJF+q7M1kfps6wsTiEXpt61N+pdmHIDAq0/w2DfI1Zjg1WH6kb3u+QXVHE4vTHUVj4Ui2n2Nd+im9Uu1S5kcFqvnfAPeef7VmOCNRzzRDcHFdH4UZzB590qPCjfQkPuqb1ZtUtAOBsvPUtG6K/8Acsv8EuIsak+yMD5re+EtkUh6keEHfUu6wFN2vuu3T2Z4ZQ5EMcWkXZbQ3SIsSq2fvDulrUd+yfVdblZAwl+m4aJsBa91rbDaEIQCVr4dJthtB+KaRZAk7ErfQefYFHhE80T/AIBO6KLIEu/5OaE+1wUd9y/VD2uT9kIEBUTn+G0e0lGnUH6LB1lP2QgQ/aNrB7pRl1B+m0bmhP2QgQ73m+t+AU96S88zvgnkIEPB7+eV/WjwYeeSQ+8U+hAj4KbzuefecjwSzp6ynkIEhhMforIYZH6ITaEC4oI/RCyFGz0QrkIKhTt2BZZLdgWaEGOWNg6kaA2DqWSEEaKLKUIIUoQgEIQgEIQgEIQgEIQgEIQgEIQgEIQgEIQgEIQgEIQgEIQgEIQgEIQgEIQgEIQgEIQgEIQgEIQgEIQgEIQgEIQgEIQgEIQgEIQgEIQgEIQgEIQgEIQgEIQgEIQgEIQg/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1274">
            <a:off x="6259285" y="727491"/>
            <a:ext cx="2617847" cy="2617847"/>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91" y="1371600"/>
            <a:ext cx="5773737"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296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152"/>
                                        </p:tgtEl>
                                        <p:attrNameLst>
                                          <p:attrName>style.visibility</p:attrName>
                                        </p:attrNameLst>
                                      </p:cBhvr>
                                      <p:to>
                                        <p:strVal val="visible"/>
                                      </p:to>
                                    </p:set>
                                    <p:anim calcmode="lin" valueType="num">
                                      <p:cBhvr>
                                        <p:cTn id="7" dur="1000" fill="hold"/>
                                        <p:tgtEl>
                                          <p:spTgt spid="6152"/>
                                        </p:tgtEl>
                                        <p:attrNameLst>
                                          <p:attrName>ppt_w</p:attrName>
                                        </p:attrNameLst>
                                      </p:cBhvr>
                                      <p:tavLst>
                                        <p:tav tm="0">
                                          <p:val>
                                            <p:fltVal val="0"/>
                                          </p:val>
                                        </p:tav>
                                        <p:tav tm="100000">
                                          <p:val>
                                            <p:strVal val="#ppt_w"/>
                                          </p:val>
                                        </p:tav>
                                      </p:tavLst>
                                    </p:anim>
                                    <p:anim calcmode="lin" valueType="num">
                                      <p:cBhvr>
                                        <p:cTn id="8" dur="1000" fill="hold"/>
                                        <p:tgtEl>
                                          <p:spTgt spid="6152"/>
                                        </p:tgtEl>
                                        <p:attrNameLst>
                                          <p:attrName>ppt_h</p:attrName>
                                        </p:attrNameLst>
                                      </p:cBhvr>
                                      <p:tavLst>
                                        <p:tav tm="0">
                                          <p:val>
                                            <p:fltVal val="0"/>
                                          </p:val>
                                        </p:tav>
                                        <p:tav tm="100000">
                                          <p:val>
                                            <p:strVal val="#ppt_h"/>
                                          </p:val>
                                        </p:tav>
                                      </p:tavLst>
                                    </p:anim>
                                    <p:anim calcmode="lin" valueType="num">
                                      <p:cBhvr>
                                        <p:cTn id="9" dur="1000" fill="hold"/>
                                        <p:tgtEl>
                                          <p:spTgt spid="6152"/>
                                        </p:tgtEl>
                                        <p:attrNameLst>
                                          <p:attrName>style.rotation</p:attrName>
                                        </p:attrNameLst>
                                      </p:cBhvr>
                                      <p:tavLst>
                                        <p:tav tm="0">
                                          <p:val>
                                            <p:fltVal val="90"/>
                                          </p:val>
                                        </p:tav>
                                        <p:tav tm="100000">
                                          <p:val>
                                            <p:fltVal val="0"/>
                                          </p:val>
                                        </p:tav>
                                      </p:tavLst>
                                    </p:anim>
                                    <p:animEffect transition="in" filter="fade">
                                      <p:cBhvr>
                                        <p:cTn id="10" dur="1000"/>
                                        <p:tgtEl>
                                          <p:spTgt spid="6152"/>
                                        </p:tgtEl>
                                      </p:cBhvr>
                                    </p:animEffect>
                                  </p:childTnLst>
                                </p:cTn>
                              </p:par>
                              <p:par>
                                <p:cTn id="11" presetID="31" presetClass="entr" presetSubtype="0" fill="hold" nodeType="withEffect">
                                  <p:stCondLst>
                                    <p:cond delay="0"/>
                                  </p:stCondLst>
                                  <p:childTnLst>
                                    <p:set>
                                      <p:cBhvr>
                                        <p:cTn id="12" dur="1" fill="hold">
                                          <p:stCondLst>
                                            <p:cond delay="0"/>
                                          </p:stCondLst>
                                        </p:cTn>
                                        <p:tgtEl>
                                          <p:spTgt spid="6149"/>
                                        </p:tgtEl>
                                        <p:attrNameLst>
                                          <p:attrName>style.visibility</p:attrName>
                                        </p:attrNameLst>
                                      </p:cBhvr>
                                      <p:to>
                                        <p:strVal val="visible"/>
                                      </p:to>
                                    </p:set>
                                    <p:anim calcmode="lin" valueType="num">
                                      <p:cBhvr>
                                        <p:cTn id="13" dur="1000" fill="hold"/>
                                        <p:tgtEl>
                                          <p:spTgt spid="6149"/>
                                        </p:tgtEl>
                                        <p:attrNameLst>
                                          <p:attrName>ppt_w</p:attrName>
                                        </p:attrNameLst>
                                      </p:cBhvr>
                                      <p:tavLst>
                                        <p:tav tm="0">
                                          <p:val>
                                            <p:fltVal val="0"/>
                                          </p:val>
                                        </p:tav>
                                        <p:tav tm="100000">
                                          <p:val>
                                            <p:strVal val="#ppt_w"/>
                                          </p:val>
                                        </p:tav>
                                      </p:tavLst>
                                    </p:anim>
                                    <p:anim calcmode="lin" valueType="num">
                                      <p:cBhvr>
                                        <p:cTn id="14" dur="1000" fill="hold"/>
                                        <p:tgtEl>
                                          <p:spTgt spid="6149"/>
                                        </p:tgtEl>
                                        <p:attrNameLst>
                                          <p:attrName>ppt_h</p:attrName>
                                        </p:attrNameLst>
                                      </p:cBhvr>
                                      <p:tavLst>
                                        <p:tav tm="0">
                                          <p:val>
                                            <p:fltVal val="0"/>
                                          </p:val>
                                        </p:tav>
                                        <p:tav tm="100000">
                                          <p:val>
                                            <p:strVal val="#ppt_h"/>
                                          </p:val>
                                        </p:tav>
                                      </p:tavLst>
                                    </p:anim>
                                    <p:anim calcmode="lin" valueType="num">
                                      <p:cBhvr>
                                        <p:cTn id="15" dur="1000" fill="hold"/>
                                        <p:tgtEl>
                                          <p:spTgt spid="6149"/>
                                        </p:tgtEl>
                                        <p:attrNameLst>
                                          <p:attrName>style.rotation</p:attrName>
                                        </p:attrNameLst>
                                      </p:cBhvr>
                                      <p:tavLst>
                                        <p:tav tm="0">
                                          <p:val>
                                            <p:fltVal val="90"/>
                                          </p:val>
                                        </p:tav>
                                        <p:tav tm="100000">
                                          <p:val>
                                            <p:fltVal val="0"/>
                                          </p:val>
                                        </p:tav>
                                      </p:tavLst>
                                    </p:anim>
                                    <p:animEffect transition="in" filter="fade">
                                      <p:cBhvr>
                                        <p:cTn id="16" dur="1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encrypted-tbn2.google.com/images?q=tbn:ANd9GcSHas1niEmjssK1qYV8qNVTU6F08cLfg1dYUJq4ZW4pqD6MeC9aRg"/>
          <p:cNvPicPr/>
          <p:nvPr/>
        </p:nvPicPr>
        <p:blipFill>
          <a:blip r:embed="rId2" cstate="print"/>
          <a:srcRect/>
          <a:stretch>
            <a:fillRect/>
          </a:stretch>
        </p:blipFill>
        <p:spPr bwMode="auto">
          <a:xfrm rot="21353476">
            <a:off x="546790" y="827000"/>
            <a:ext cx="1906543" cy="2569096"/>
          </a:xfrm>
          <a:prstGeom prst="rect">
            <a:avLst/>
          </a:prstGeom>
          <a:noFill/>
          <a:ln w="31750">
            <a:solidFill>
              <a:schemeClr val="tx1"/>
            </a:solidFill>
            <a:miter lim="800000"/>
            <a:headEnd/>
            <a:tailEnd/>
          </a:ln>
        </p:spPr>
      </p:pic>
      <p:sp>
        <p:nvSpPr>
          <p:cNvPr id="5" name="TextBox 4"/>
          <p:cNvSpPr txBox="1"/>
          <p:nvPr/>
        </p:nvSpPr>
        <p:spPr>
          <a:xfrm>
            <a:off x="2743200" y="277103"/>
            <a:ext cx="6019800" cy="646331"/>
          </a:xfrm>
          <a:prstGeom prst="rect">
            <a:avLst/>
          </a:prstGeom>
          <a:noFill/>
        </p:spPr>
        <p:txBody>
          <a:bodyPr wrap="square" rtlCol="0">
            <a:spAutoFit/>
          </a:bodyPr>
          <a:lstStyle/>
          <a:p>
            <a:pPr algn="ctr"/>
            <a:r>
              <a:rPr lang="en-US" sz="3600" b="1" u="sng" dirty="0" smtClean="0"/>
              <a:t>Competitors:</a:t>
            </a:r>
            <a:endParaRPr lang="en-US" sz="3600" b="1" u="sng" dirty="0"/>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1" y="3962400"/>
            <a:ext cx="2848466" cy="2133600"/>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5320" y="1346994"/>
            <a:ext cx="5962650" cy="523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900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1"/>
                                        </p:tgtEl>
                                        <p:attrNameLst>
                                          <p:attrName>style.visibility</p:attrName>
                                        </p:attrNameLst>
                                      </p:cBhvr>
                                      <p:to>
                                        <p:strVal val="visible"/>
                                      </p:to>
                                    </p:set>
                                    <p:animEffect transition="in" filter="fade">
                                      <p:cBhvr>
                                        <p:cTn id="12" dur="1000"/>
                                        <p:tgtEl>
                                          <p:spTgt spid="5121"/>
                                        </p:tgtEl>
                                      </p:cBhvr>
                                    </p:animEffect>
                                    <p:anim calcmode="lin" valueType="num">
                                      <p:cBhvr>
                                        <p:cTn id="13" dur="1000" fill="hold"/>
                                        <p:tgtEl>
                                          <p:spTgt spid="5121"/>
                                        </p:tgtEl>
                                        <p:attrNameLst>
                                          <p:attrName>ppt_x</p:attrName>
                                        </p:attrNameLst>
                                      </p:cBhvr>
                                      <p:tavLst>
                                        <p:tav tm="0">
                                          <p:val>
                                            <p:strVal val="#ppt_x"/>
                                          </p:val>
                                        </p:tav>
                                        <p:tav tm="100000">
                                          <p:val>
                                            <p:strVal val="#ppt_x"/>
                                          </p:val>
                                        </p:tav>
                                      </p:tavLst>
                                    </p:anim>
                                    <p:anim calcmode="lin" valueType="num">
                                      <p:cBhvr>
                                        <p:cTn id="14" dur="1000" fill="hold"/>
                                        <p:tgtEl>
                                          <p:spTgt spid="5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5489448" cy="758952"/>
          </a:xfrm>
        </p:spPr>
        <p:txBody>
          <a:bodyPr>
            <a:normAutofit/>
          </a:bodyPr>
          <a:lstStyle/>
          <a:p>
            <a:pPr algn="l"/>
            <a:r>
              <a:rPr lang="en-US" sz="3200" b="1" u="sng" dirty="0" smtClean="0">
                <a:solidFill>
                  <a:schemeClr val="tx1"/>
                </a:solidFill>
              </a:rPr>
              <a:t>IKEA Round Rock Store:</a:t>
            </a:r>
            <a:endParaRPr lang="en-US" sz="3200" b="1" u="sng" dirty="0">
              <a:solidFill>
                <a:schemeClr val="tx1"/>
              </a:solidFill>
            </a:endParaRPr>
          </a:p>
        </p:txBody>
      </p:sp>
      <p:sp>
        <p:nvSpPr>
          <p:cNvPr id="3" name="Content Placeholder 2"/>
          <p:cNvSpPr>
            <a:spLocks noGrp="1"/>
          </p:cNvSpPr>
          <p:nvPr>
            <p:ph sz="quarter" idx="1"/>
          </p:nvPr>
        </p:nvSpPr>
        <p:spPr>
          <a:xfrm>
            <a:off x="152400" y="1828800"/>
            <a:ext cx="5638800" cy="4438650"/>
          </a:xfrm>
        </p:spPr>
        <p:txBody>
          <a:bodyPr>
            <a:normAutofit/>
          </a:bodyPr>
          <a:lstStyle/>
          <a:p>
            <a:r>
              <a:rPr lang="en-US" sz="2100" b="1" u="sng" dirty="0" smtClean="0"/>
              <a:t>Located</a:t>
            </a:r>
            <a:r>
              <a:rPr lang="en-US" sz="2100" dirty="0" smtClean="0"/>
              <a:t>: </a:t>
            </a:r>
            <a:r>
              <a:rPr lang="en-US" sz="2100" dirty="0"/>
              <a:t>3701 North </a:t>
            </a:r>
            <a:r>
              <a:rPr lang="en-US" sz="2100" dirty="0" smtClean="0"/>
              <a:t>I-35</a:t>
            </a:r>
            <a:r>
              <a:rPr lang="en-US" sz="2100" dirty="0"/>
              <a:t>, </a:t>
            </a:r>
            <a:r>
              <a:rPr lang="en-US" sz="2100" dirty="0" smtClean="0"/>
              <a:t># </a:t>
            </a:r>
            <a:r>
              <a:rPr lang="en-US" sz="2100" dirty="0"/>
              <a:t>1 IKEA Way, Round Rock, TX. </a:t>
            </a:r>
            <a:r>
              <a:rPr lang="en-US" sz="2100" dirty="0" smtClean="0"/>
              <a:t>78665</a:t>
            </a:r>
          </a:p>
          <a:p>
            <a:r>
              <a:rPr lang="en-US" sz="2100" b="1" u="sng" dirty="0" smtClean="0"/>
              <a:t>Opened</a:t>
            </a:r>
            <a:r>
              <a:rPr lang="en-US" sz="2100" dirty="0" smtClean="0"/>
              <a:t>: November 2006</a:t>
            </a:r>
            <a:endParaRPr lang="en-US" sz="2100" dirty="0"/>
          </a:p>
          <a:p>
            <a:r>
              <a:rPr lang="en-US" sz="2100" b="1" u="sng" dirty="0" smtClean="0"/>
              <a:t>Currently expanding</a:t>
            </a:r>
            <a:r>
              <a:rPr lang="en-US" sz="2100" dirty="0" smtClean="0"/>
              <a:t>: Expected to be 306,000 sq. ft. by Summer 2012.  Adding a 3-level parking garage to keep the 1,200 parking spaces.</a:t>
            </a:r>
          </a:p>
          <a:p>
            <a:r>
              <a:rPr lang="en-US" sz="2100" b="1" u="sng" dirty="0" smtClean="0"/>
              <a:t>Offers</a:t>
            </a:r>
            <a:r>
              <a:rPr lang="en-US" sz="2100" dirty="0" smtClean="0"/>
              <a:t>: </a:t>
            </a:r>
            <a:r>
              <a:rPr lang="en-US" sz="2100" dirty="0"/>
              <a:t>41 different </a:t>
            </a:r>
            <a:r>
              <a:rPr lang="en-US" sz="2100" dirty="0" smtClean="0"/>
              <a:t>room-settings, supervised </a:t>
            </a:r>
            <a:r>
              <a:rPr lang="en-US" sz="2100" dirty="0"/>
              <a:t>children’s play area, &amp;</a:t>
            </a:r>
            <a:r>
              <a:rPr lang="en-US" sz="2100" dirty="0" smtClean="0"/>
              <a:t> </a:t>
            </a:r>
            <a:r>
              <a:rPr lang="en-US" sz="2100" dirty="0"/>
              <a:t>a product picking &amp;</a:t>
            </a:r>
            <a:r>
              <a:rPr lang="en-US" sz="2100" dirty="0" smtClean="0"/>
              <a:t> </a:t>
            </a:r>
            <a:r>
              <a:rPr lang="en-US" sz="2100" dirty="0"/>
              <a:t>delivery service, The Exit Bistro &amp;</a:t>
            </a:r>
            <a:r>
              <a:rPr lang="en-US" sz="2100" dirty="0" smtClean="0"/>
              <a:t> </a:t>
            </a:r>
            <a:r>
              <a:rPr lang="en-US" sz="2100" dirty="0"/>
              <a:t>the Swedish Foodmarket. </a:t>
            </a:r>
            <a:endParaRPr lang="en-US" sz="2100" dirty="0" smtClean="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609600"/>
            <a:ext cx="2743200" cy="2743200"/>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051" y="3886200"/>
            <a:ext cx="2857500" cy="2076450"/>
          </a:xfrm>
          <a:prstGeom prst="rect">
            <a:avLst/>
          </a:prstGeom>
          <a:ln w="31750">
            <a:solidFill>
              <a:schemeClr val="tx1"/>
            </a:solidFill>
          </a:ln>
        </p:spPr>
      </p:pic>
    </p:spTree>
    <p:extLst>
      <p:ext uri="{BB962C8B-B14F-4D97-AF65-F5344CB8AC3E}">
        <p14:creationId xmlns:p14="http://schemas.microsoft.com/office/powerpoint/2010/main" val="3369064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199" y="1447800"/>
            <a:ext cx="6723185" cy="5029200"/>
          </a:xfrm>
        </p:spPr>
        <p:txBody>
          <a:bodyPr>
            <a:noAutofit/>
          </a:bodyPr>
          <a:lstStyle/>
          <a:p>
            <a:r>
              <a:rPr lang="en-US" sz="1700" b="1" u="sng" dirty="0" smtClean="0"/>
              <a:t>Education</a:t>
            </a:r>
            <a:r>
              <a:rPr lang="en-US" sz="1700" b="1" u="sng" dirty="0"/>
              <a:t>:</a:t>
            </a:r>
            <a:r>
              <a:rPr lang="en-US" sz="1700" dirty="0"/>
              <a:t> Recently graduated with Bachelor’s degree in Business from UT</a:t>
            </a:r>
          </a:p>
          <a:p>
            <a:r>
              <a:rPr lang="en-US" sz="1700" b="1" u="sng" dirty="0"/>
              <a:t>Employment</a:t>
            </a:r>
            <a:r>
              <a:rPr lang="en-US" sz="1700" dirty="0"/>
              <a:t>: </a:t>
            </a:r>
            <a:r>
              <a:rPr lang="en-US" sz="1700" dirty="0" smtClean="0"/>
              <a:t>Human Resources in local firm.</a:t>
            </a:r>
            <a:endParaRPr lang="en-US" sz="1700" dirty="0"/>
          </a:p>
          <a:p>
            <a:r>
              <a:rPr lang="en-US" sz="1700" b="1" u="sng" dirty="0"/>
              <a:t>Marital Status</a:t>
            </a:r>
            <a:r>
              <a:rPr lang="en-US" sz="1700" dirty="0"/>
              <a:t>: Single </a:t>
            </a:r>
          </a:p>
          <a:p>
            <a:r>
              <a:rPr lang="en-US" sz="1700" b="1" u="sng" dirty="0"/>
              <a:t>Kids</a:t>
            </a:r>
            <a:r>
              <a:rPr lang="en-US" sz="1700" dirty="0"/>
              <a:t>: </a:t>
            </a:r>
            <a:r>
              <a:rPr lang="en-US" sz="1700" dirty="0" smtClean="0"/>
              <a:t>None</a:t>
            </a:r>
            <a:endParaRPr lang="en-US" sz="1700" dirty="0"/>
          </a:p>
          <a:p>
            <a:r>
              <a:rPr lang="en-US" sz="1700" b="1" u="sng" dirty="0"/>
              <a:t>Pets</a:t>
            </a:r>
            <a:r>
              <a:rPr lang="en-US" sz="1700" dirty="0"/>
              <a:t>: Two calico cats</a:t>
            </a:r>
          </a:p>
          <a:p>
            <a:r>
              <a:rPr lang="en-US" sz="1700" b="1" u="sng" dirty="0" smtClean="0"/>
              <a:t>Household </a:t>
            </a:r>
            <a:r>
              <a:rPr lang="en-US" sz="1700" b="1" u="sng" dirty="0"/>
              <a:t>Income</a:t>
            </a:r>
            <a:r>
              <a:rPr lang="en-US" sz="1700" dirty="0"/>
              <a:t>: $20,000-$29,999</a:t>
            </a:r>
          </a:p>
          <a:p>
            <a:r>
              <a:rPr lang="en-US" sz="1700" b="1" u="sng" dirty="0"/>
              <a:t>Interests</a:t>
            </a:r>
            <a:r>
              <a:rPr lang="en-US" sz="1700" dirty="0"/>
              <a:t>: C</a:t>
            </a:r>
            <a:r>
              <a:rPr lang="en-US" sz="1700" dirty="0" smtClean="0"/>
              <a:t>oncerts </a:t>
            </a:r>
            <a:r>
              <a:rPr lang="en-US" sz="1700" dirty="0"/>
              <a:t>at local </a:t>
            </a:r>
            <a:r>
              <a:rPr lang="en-US" sz="1700" dirty="0" smtClean="0"/>
              <a:t>venues. Often shops </a:t>
            </a:r>
            <a:r>
              <a:rPr lang="en-US" sz="1700" dirty="0"/>
              <a:t>conservatively at trendy, but affordable apparel </a:t>
            </a:r>
            <a:r>
              <a:rPr lang="en-US" sz="1700" dirty="0" smtClean="0"/>
              <a:t>retailers. </a:t>
            </a:r>
            <a:r>
              <a:rPr lang="en-US" sz="1700" dirty="0"/>
              <a:t>A</a:t>
            </a:r>
            <a:r>
              <a:rPr lang="en-US" sz="1700" dirty="0" smtClean="0"/>
              <a:t>rt </a:t>
            </a:r>
            <a:r>
              <a:rPr lang="en-US" sz="1700" dirty="0"/>
              <a:t>museums </a:t>
            </a:r>
            <a:r>
              <a:rPr lang="en-US" sz="1700" dirty="0" smtClean="0"/>
              <a:t>&amp; watching </a:t>
            </a:r>
            <a:r>
              <a:rPr lang="en-US" sz="1700" dirty="0"/>
              <a:t>documentaries. </a:t>
            </a:r>
          </a:p>
          <a:p>
            <a:r>
              <a:rPr lang="en-US" sz="1700" b="1" u="sng" dirty="0"/>
              <a:t>Lifestyle</a:t>
            </a:r>
            <a:r>
              <a:rPr lang="en-US" sz="1700" dirty="0"/>
              <a:t>: </a:t>
            </a:r>
            <a:r>
              <a:rPr lang="en-US" sz="1700" dirty="0" smtClean="0"/>
              <a:t>“Fast </a:t>
            </a:r>
            <a:r>
              <a:rPr lang="en-US" sz="1700" dirty="0"/>
              <a:t>fashion” retailers contribute to Michelle’s trendy </a:t>
            </a:r>
            <a:r>
              <a:rPr lang="en-US" sz="1700" dirty="0" smtClean="0"/>
              <a:t>&amp; always </a:t>
            </a:r>
            <a:r>
              <a:rPr lang="en-US" sz="1700" dirty="0"/>
              <a:t>evolving sense of style. This is true in her habits of shopping for home décor, as well. </a:t>
            </a:r>
          </a:p>
          <a:p>
            <a:r>
              <a:rPr lang="en-US" sz="1700" b="1" u="sng" dirty="0"/>
              <a:t>Hobbies</a:t>
            </a:r>
            <a:r>
              <a:rPr lang="en-US" sz="1700" dirty="0"/>
              <a:t>: </a:t>
            </a:r>
            <a:r>
              <a:rPr lang="en-US" sz="1700" dirty="0" smtClean="0"/>
              <a:t>Watches shows </a:t>
            </a:r>
            <a:r>
              <a:rPr lang="en-US" sz="1700" dirty="0"/>
              <a:t>like Top Chef and Project </a:t>
            </a:r>
            <a:r>
              <a:rPr lang="en-US" sz="1700" dirty="0" smtClean="0"/>
              <a:t>Runway. Nightlife </a:t>
            </a:r>
            <a:r>
              <a:rPr lang="en-US" sz="1700" dirty="0"/>
              <a:t>on weekends in downtown Austin.  E</a:t>
            </a:r>
            <a:r>
              <a:rPr lang="en-US" sz="1700" dirty="0" smtClean="0"/>
              <a:t>ntertain </a:t>
            </a:r>
            <a:r>
              <a:rPr lang="en-US" sz="1700" dirty="0"/>
              <a:t>in her 1</a:t>
            </a:r>
            <a:r>
              <a:rPr lang="en-US" sz="1700" dirty="0" smtClean="0"/>
              <a:t> </a:t>
            </a:r>
            <a:r>
              <a:rPr lang="en-US" sz="1700" dirty="0"/>
              <a:t>bedroom apartment in South Austin.</a:t>
            </a:r>
          </a:p>
          <a:p>
            <a:r>
              <a:rPr lang="en-US" sz="1700" b="1" u="sng" dirty="0"/>
              <a:t>Personality Type</a:t>
            </a:r>
            <a:r>
              <a:rPr lang="en-US" sz="1700" dirty="0"/>
              <a:t>: Michelle is an innovator. </a:t>
            </a:r>
          </a:p>
          <a:p>
            <a:endParaRPr lang="en-US" sz="1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273050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19400" y="533399"/>
            <a:ext cx="6019800" cy="584775"/>
          </a:xfrm>
          <a:prstGeom prst="rect">
            <a:avLst/>
          </a:prstGeom>
          <a:noFill/>
        </p:spPr>
        <p:txBody>
          <a:bodyPr wrap="square" rtlCol="0">
            <a:spAutoFit/>
          </a:bodyPr>
          <a:lstStyle/>
          <a:p>
            <a:pPr algn="ctr"/>
            <a:r>
              <a:rPr lang="en-US" sz="3200" b="1" u="sng" dirty="0" smtClean="0"/>
              <a:t>Target Audience - Female:</a:t>
            </a:r>
            <a:endParaRPr lang="en-US" sz="3200" b="1" u="sng" dirty="0"/>
          </a:p>
        </p:txBody>
      </p:sp>
      <p:sp>
        <p:nvSpPr>
          <p:cNvPr id="6" name="TextBox 5"/>
          <p:cNvSpPr txBox="1"/>
          <p:nvPr/>
        </p:nvSpPr>
        <p:spPr>
          <a:xfrm>
            <a:off x="6651674" y="1980582"/>
            <a:ext cx="2209800" cy="584775"/>
          </a:xfrm>
          <a:prstGeom prst="rect">
            <a:avLst/>
          </a:prstGeom>
          <a:noFill/>
        </p:spPr>
        <p:txBody>
          <a:bodyPr wrap="square" rtlCol="0">
            <a:spAutoFit/>
          </a:bodyPr>
          <a:lstStyle/>
          <a:p>
            <a:pPr algn="ctr"/>
            <a:r>
              <a:rPr lang="en-US" sz="3200" b="1" u="sng" dirty="0" smtClean="0"/>
              <a:t>Michelle</a:t>
            </a:r>
            <a:endParaRPr lang="en-US" sz="3200" b="1" u="sng" dirty="0"/>
          </a:p>
        </p:txBody>
      </p:sp>
      <p:sp>
        <p:nvSpPr>
          <p:cNvPr id="8" name="TextBox 7"/>
          <p:cNvSpPr txBox="1"/>
          <p:nvPr/>
        </p:nvSpPr>
        <p:spPr>
          <a:xfrm>
            <a:off x="7086600" y="4996934"/>
            <a:ext cx="1447800" cy="369332"/>
          </a:xfrm>
          <a:prstGeom prst="rect">
            <a:avLst/>
          </a:prstGeom>
          <a:noFill/>
        </p:spPr>
        <p:txBody>
          <a:bodyPr wrap="square" rtlCol="0">
            <a:spAutoFit/>
          </a:bodyPr>
          <a:lstStyle/>
          <a:p>
            <a:pPr algn="ctr"/>
            <a:r>
              <a:rPr lang="en-US" b="1" dirty="0" smtClean="0"/>
              <a:t>Age: 24</a:t>
            </a:r>
            <a:endParaRPr lang="en-US" b="1" dirty="0"/>
          </a:p>
        </p:txBody>
      </p:sp>
      <p:pic>
        <p:nvPicPr>
          <p:cNvPr id="1026" name="Picture 2" descr="C:\Users\Cheryl\Documents\Fund. of Marketing\Michelle_Target Market_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0759" y="2654281"/>
            <a:ext cx="1295351" cy="2050356"/>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063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4600" y="1447800"/>
            <a:ext cx="6477000" cy="5181600"/>
          </a:xfrm>
        </p:spPr>
        <p:txBody>
          <a:bodyPr>
            <a:noAutofit/>
          </a:bodyPr>
          <a:lstStyle/>
          <a:p>
            <a:r>
              <a:rPr lang="en-US" sz="1700" b="1" u="sng" dirty="0" smtClean="0"/>
              <a:t>Education</a:t>
            </a:r>
            <a:r>
              <a:rPr lang="en-US" sz="1700" b="1" u="sng" dirty="0"/>
              <a:t>:</a:t>
            </a:r>
            <a:r>
              <a:rPr lang="en-US" sz="1700" dirty="0"/>
              <a:t> Graduated </a:t>
            </a:r>
            <a:r>
              <a:rPr lang="en-US" sz="1700" dirty="0" smtClean="0"/>
              <a:t>from </a:t>
            </a:r>
            <a:r>
              <a:rPr lang="en-US" sz="1700" dirty="0"/>
              <a:t>a St. Edward’s with a Bachelor’s degree in Communications </a:t>
            </a:r>
          </a:p>
          <a:p>
            <a:r>
              <a:rPr lang="en-US" sz="1700" b="1" u="sng" dirty="0"/>
              <a:t>Employment</a:t>
            </a:r>
            <a:r>
              <a:rPr lang="en-US" sz="1700" u="sng" dirty="0"/>
              <a:t>:</a:t>
            </a:r>
            <a:r>
              <a:rPr lang="en-US" sz="1700" dirty="0"/>
              <a:t> </a:t>
            </a:r>
            <a:r>
              <a:rPr lang="en-US" sz="1700" dirty="0" smtClean="0"/>
              <a:t>Works </a:t>
            </a:r>
            <a:r>
              <a:rPr lang="en-US" sz="1700" dirty="0"/>
              <a:t>in sales for Dell </a:t>
            </a:r>
            <a:r>
              <a:rPr lang="en-US" sz="1700" dirty="0" smtClean="0"/>
              <a:t>for the </a:t>
            </a:r>
            <a:r>
              <a:rPr lang="en-US" sz="1700" dirty="0"/>
              <a:t>past </a:t>
            </a:r>
            <a:r>
              <a:rPr lang="en-US" sz="1700" dirty="0" smtClean="0"/>
              <a:t>4 years</a:t>
            </a:r>
            <a:r>
              <a:rPr lang="en-US" sz="1700" dirty="0"/>
              <a:t>, been promoted twice.</a:t>
            </a:r>
          </a:p>
          <a:p>
            <a:r>
              <a:rPr lang="en-US" sz="1700" b="1" u="sng" dirty="0"/>
              <a:t>Marital Status:</a:t>
            </a:r>
            <a:r>
              <a:rPr lang="en-US" sz="1700" dirty="0"/>
              <a:t> Engaged</a:t>
            </a:r>
          </a:p>
          <a:p>
            <a:r>
              <a:rPr lang="en-US" sz="1700" b="1" u="sng" dirty="0"/>
              <a:t>Kids:</a:t>
            </a:r>
            <a:r>
              <a:rPr lang="en-US" sz="1700" b="1" dirty="0"/>
              <a:t> </a:t>
            </a:r>
            <a:r>
              <a:rPr lang="en-US" sz="1700" dirty="0" smtClean="0"/>
              <a:t>None</a:t>
            </a:r>
            <a:endParaRPr lang="en-US" sz="1700" dirty="0"/>
          </a:p>
          <a:p>
            <a:r>
              <a:rPr lang="en-US" sz="1700" b="1" u="sng" dirty="0"/>
              <a:t>Pets</a:t>
            </a:r>
            <a:r>
              <a:rPr lang="en-US" sz="1700" b="1" dirty="0"/>
              <a:t>:  </a:t>
            </a:r>
            <a:r>
              <a:rPr lang="en-US" sz="1700" dirty="0"/>
              <a:t>1 dog - Pit bull/Boxer mix</a:t>
            </a:r>
          </a:p>
          <a:p>
            <a:r>
              <a:rPr lang="en-US" sz="1700" b="1" u="sng" dirty="0"/>
              <a:t>Total Household Income</a:t>
            </a:r>
            <a:r>
              <a:rPr lang="en-US" sz="1700" b="1" dirty="0"/>
              <a:t>:</a:t>
            </a:r>
            <a:r>
              <a:rPr lang="en-US" sz="1700" dirty="0"/>
              <a:t> $30,000-$39,999</a:t>
            </a:r>
          </a:p>
          <a:p>
            <a:r>
              <a:rPr lang="en-US" sz="1700" b="1" u="sng" dirty="0" smtClean="0"/>
              <a:t>Interests</a:t>
            </a:r>
            <a:r>
              <a:rPr lang="en-US" sz="1700" u="sng" dirty="0" smtClean="0"/>
              <a:t>:</a:t>
            </a:r>
            <a:r>
              <a:rPr lang="en-US" sz="1700" dirty="0"/>
              <a:t> </a:t>
            </a:r>
            <a:r>
              <a:rPr lang="en-US" sz="1700" dirty="0" smtClean="0"/>
              <a:t>Enjoys </a:t>
            </a:r>
            <a:r>
              <a:rPr lang="en-US" sz="1700" dirty="0"/>
              <a:t>action films &amp;</a:t>
            </a:r>
            <a:r>
              <a:rPr lang="en-US" sz="1700" dirty="0" smtClean="0"/>
              <a:t> </a:t>
            </a:r>
            <a:r>
              <a:rPr lang="en-US" sz="1700" dirty="0"/>
              <a:t>TV shows about health </a:t>
            </a:r>
            <a:r>
              <a:rPr lang="en-US" sz="1700" dirty="0" smtClean="0"/>
              <a:t>&amp; fitness</a:t>
            </a:r>
            <a:r>
              <a:rPr lang="en-US" sz="1700" dirty="0"/>
              <a:t>. He stays up to date about current </a:t>
            </a:r>
            <a:r>
              <a:rPr lang="en-US" sz="1700" dirty="0" smtClean="0"/>
              <a:t>affairs.</a:t>
            </a:r>
            <a:endParaRPr lang="en-US" sz="1700" dirty="0"/>
          </a:p>
          <a:p>
            <a:r>
              <a:rPr lang="en-US" sz="1700" b="1" u="sng" dirty="0"/>
              <a:t>Lifestyle</a:t>
            </a:r>
            <a:r>
              <a:rPr lang="en-US" sz="1700" dirty="0"/>
              <a:t>: Since having his girlfriend recently move in with him, Michael wants to buy furniture that is more fitting for 2</a:t>
            </a:r>
            <a:r>
              <a:rPr lang="en-US" sz="1700" dirty="0" smtClean="0"/>
              <a:t> people.  </a:t>
            </a:r>
            <a:endParaRPr lang="en-US" sz="1700" dirty="0"/>
          </a:p>
          <a:p>
            <a:r>
              <a:rPr lang="en-US" sz="1700" b="1" u="sng" dirty="0"/>
              <a:t>Hobbies</a:t>
            </a:r>
            <a:r>
              <a:rPr lang="en-US" sz="1700" dirty="0"/>
              <a:t>: Michael is active &amp;</a:t>
            </a:r>
            <a:r>
              <a:rPr lang="en-US" sz="1700" dirty="0" smtClean="0"/>
              <a:t> </a:t>
            </a:r>
            <a:r>
              <a:rPr lang="en-US" sz="1700" dirty="0"/>
              <a:t>utilizes all of Austin’s outdoor activities. On weekends Michael hikes with his </a:t>
            </a:r>
            <a:r>
              <a:rPr lang="en-US" sz="1700" dirty="0" smtClean="0"/>
              <a:t>girlfriend.</a:t>
            </a:r>
            <a:endParaRPr lang="en-US" sz="1700" dirty="0"/>
          </a:p>
          <a:p>
            <a:r>
              <a:rPr lang="en-US" sz="1700" b="1" u="sng" dirty="0"/>
              <a:t>Personality Type</a:t>
            </a:r>
            <a:r>
              <a:rPr lang="en-US" sz="1700" dirty="0"/>
              <a:t>: Michael is a Thinker. He is mature and responsible</a:t>
            </a:r>
            <a:r>
              <a:rPr lang="en-US" sz="1700" dirty="0" smtClean="0"/>
              <a:t>,&amp; he </a:t>
            </a:r>
            <a:r>
              <a:rPr lang="en-US" sz="1700" dirty="0"/>
              <a:t>shops responsibly. </a:t>
            </a:r>
          </a:p>
        </p:txBody>
      </p:sp>
      <p:sp>
        <p:nvSpPr>
          <p:cNvPr id="4" name="TextBox 3"/>
          <p:cNvSpPr txBox="1"/>
          <p:nvPr/>
        </p:nvSpPr>
        <p:spPr>
          <a:xfrm>
            <a:off x="3496468" y="381000"/>
            <a:ext cx="5334000" cy="584775"/>
          </a:xfrm>
          <a:prstGeom prst="rect">
            <a:avLst/>
          </a:prstGeom>
          <a:noFill/>
        </p:spPr>
        <p:txBody>
          <a:bodyPr wrap="square" rtlCol="0">
            <a:spAutoFit/>
          </a:bodyPr>
          <a:lstStyle/>
          <a:p>
            <a:r>
              <a:rPr lang="en-US" sz="3200" b="1" u="sng" dirty="0" smtClean="0"/>
              <a:t>Target Audience – Male:</a:t>
            </a:r>
            <a:endParaRPr lang="en-US" sz="3200" b="1" u="sng"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69" y="168206"/>
            <a:ext cx="2725737"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1000" y="1752600"/>
            <a:ext cx="1981200" cy="584775"/>
          </a:xfrm>
          <a:prstGeom prst="rect">
            <a:avLst/>
          </a:prstGeom>
          <a:noFill/>
        </p:spPr>
        <p:txBody>
          <a:bodyPr wrap="square" rtlCol="0">
            <a:spAutoFit/>
          </a:bodyPr>
          <a:lstStyle/>
          <a:p>
            <a:pPr algn="ctr"/>
            <a:r>
              <a:rPr lang="en-US" sz="3200" b="1" dirty="0" smtClean="0"/>
              <a:t>Michael</a:t>
            </a:r>
            <a:endParaRPr lang="en-US" sz="3200" b="1" dirty="0"/>
          </a:p>
        </p:txBody>
      </p:sp>
      <p:sp>
        <p:nvSpPr>
          <p:cNvPr id="7" name="TextBox 6"/>
          <p:cNvSpPr txBox="1"/>
          <p:nvPr/>
        </p:nvSpPr>
        <p:spPr>
          <a:xfrm>
            <a:off x="797169" y="5048736"/>
            <a:ext cx="1066800" cy="369332"/>
          </a:xfrm>
          <a:prstGeom prst="rect">
            <a:avLst/>
          </a:prstGeom>
          <a:noFill/>
        </p:spPr>
        <p:txBody>
          <a:bodyPr wrap="square" rtlCol="0">
            <a:spAutoFit/>
          </a:bodyPr>
          <a:lstStyle/>
          <a:p>
            <a:pPr algn="ctr"/>
            <a:r>
              <a:rPr lang="en-US" b="1" dirty="0" smtClean="0"/>
              <a:t>Age: 28</a:t>
            </a:r>
            <a:endParaRPr lang="en-US"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33" y="2667000"/>
            <a:ext cx="1717333" cy="1956802"/>
          </a:xfrm>
          <a:prstGeom prst="rect">
            <a:avLst/>
          </a:prstGeom>
          <a:ln w="28575">
            <a:solidFill>
              <a:schemeClr val="tx1"/>
            </a:solidFill>
          </a:ln>
        </p:spPr>
      </p:pic>
    </p:spTree>
    <p:extLst>
      <p:ext uri="{BB962C8B-B14F-4D97-AF65-F5344CB8AC3E}">
        <p14:creationId xmlns:p14="http://schemas.microsoft.com/office/powerpoint/2010/main" val="7920502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0"/>
            <a:ext cx="5638800" cy="4191000"/>
          </a:xfrm>
        </p:spPr>
        <p:txBody>
          <a:bodyPr/>
          <a:lstStyle/>
          <a:p>
            <a:pPr marL="0" indent="0">
              <a:buNone/>
            </a:pPr>
            <a:r>
              <a:rPr lang="en-US" sz="2800" dirty="0"/>
              <a:t>Increase store location awareness among the surrounding areas communities and consumers by 5 percent in the next year leading to a 10 percent sales increase at the IKEA Round Rock store.</a:t>
            </a:r>
          </a:p>
          <a:p>
            <a:pPr marL="0" indent="0">
              <a:buNone/>
            </a:pPr>
            <a:endParaRPr lang="en-US" dirty="0"/>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918" y="228600"/>
            <a:ext cx="273050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91000" y="533400"/>
            <a:ext cx="4648200" cy="584775"/>
          </a:xfrm>
          <a:prstGeom prst="rect">
            <a:avLst/>
          </a:prstGeom>
          <a:noFill/>
        </p:spPr>
        <p:txBody>
          <a:bodyPr wrap="square" rtlCol="0">
            <a:spAutoFit/>
          </a:bodyPr>
          <a:lstStyle/>
          <a:p>
            <a:pPr algn="ctr"/>
            <a:r>
              <a:rPr lang="en-US" sz="3200" b="1" u="sng" dirty="0" smtClean="0"/>
              <a:t>Marketing Objective:</a:t>
            </a:r>
            <a:endParaRPr lang="en-US" sz="3200" b="1" u="sng" dirty="0"/>
          </a:p>
        </p:txBody>
      </p:sp>
      <p:pic>
        <p:nvPicPr>
          <p:cNvPr id="12293" name="Picture 5" descr="C:\Users\Cheryl\AppData\Local\Microsoft\Windows\Temporary Internet Files\Content.IE5\YA2KSMLT\MC900441529[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443" y="3810000"/>
            <a:ext cx="2554027" cy="2281011"/>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C:\Users\Cheryl\AppData\Local\Microsoft\Windows\Temporary Internet Files\Content.IE5\BFULW6U2\MC90025066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7266" y="1685745"/>
            <a:ext cx="2009869" cy="180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950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2000"/>
                                        <p:tgtEl>
                                          <p:spTgt spid="12293"/>
                                        </p:tgtEl>
                                      </p:cBhvr>
                                    </p:animEffect>
                                    <p:anim calcmode="lin" valueType="num">
                                      <p:cBhvr>
                                        <p:cTn id="8" dur="2000" fill="hold"/>
                                        <p:tgtEl>
                                          <p:spTgt spid="12293"/>
                                        </p:tgtEl>
                                        <p:attrNameLst>
                                          <p:attrName>ppt_w</p:attrName>
                                        </p:attrNameLst>
                                      </p:cBhvr>
                                      <p:tavLst>
                                        <p:tav tm="0" fmla="#ppt_w*sin(2.5*pi*$)">
                                          <p:val>
                                            <p:fltVal val="0"/>
                                          </p:val>
                                        </p:tav>
                                        <p:tav tm="100000">
                                          <p:val>
                                            <p:fltVal val="1"/>
                                          </p:val>
                                        </p:tav>
                                      </p:tavLst>
                                    </p:anim>
                                    <p:anim calcmode="lin" valueType="num">
                                      <p:cBhvr>
                                        <p:cTn id="9" dur="2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255296"/>
            <a:ext cx="4766871" cy="758952"/>
          </a:xfrm>
        </p:spPr>
        <p:txBody>
          <a:bodyPr>
            <a:normAutofit/>
          </a:bodyPr>
          <a:lstStyle/>
          <a:p>
            <a:pPr algn="l"/>
            <a:r>
              <a:rPr lang="en-US" sz="3200" b="1" u="sng" dirty="0" smtClean="0">
                <a:solidFill>
                  <a:schemeClr val="tx1"/>
                </a:solidFill>
              </a:rPr>
              <a:t>Marketing Budget</a:t>
            </a:r>
            <a:r>
              <a:rPr lang="en-US" sz="3200" b="1" dirty="0" smtClean="0">
                <a:solidFill>
                  <a:schemeClr val="tx1"/>
                </a:solidFill>
              </a:rPr>
              <a:t>:</a:t>
            </a:r>
            <a:endParaRPr lang="en-US" sz="3200" b="1" dirty="0">
              <a:solidFill>
                <a:schemeClr val="tx1"/>
              </a:solidFill>
            </a:endParaRPr>
          </a:p>
        </p:txBody>
      </p:sp>
      <p:sp>
        <p:nvSpPr>
          <p:cNvPr id="3" name="Content Placeholder 2"/>
          <p:cNvSpPr>
            <a:spLocks noGrp="1"/>
          </p:cNvSpPr>
          <p:nvPr>
            <p:ph sz="quarter" idx="1"/>
          </p:nvPr>
        </p:nvSpPr>
        <p:spPr>
          <a:xfrm>
            <a:off x="301752" y="1676400"/>
            <a:ext cx="8503920" cy="4724400"/>
          </a:xfrm>
        </p:spPr>
        <p:txBody>
          <a:bodyPr>
            <a:normAutofit/>
          </a:bodyPr>
          <a:lstStyle/>
          <a:p>
            <a:r>
              <a:rPr lang="en-US" sz="2000" u="sng" dirty="0" smtClean="0"/>
              <a:t>IKEA’s annual sales summary for 2010</a:t>
            </a:r>
            <a:r>
              <a:rPr lang="en-US" sz="2000" dirty="0" smtClean="0"/>
              <a:t> = 23.1 billion Euros (About 30.52 billion U.S. dollars)</a:t>
            </a:r>
          </a:p>
          <a:p>
            <a:r>
              <a:rPr lang="en-US" sz="2000" u="sng" dirty="0" smtClean="0"/>
              <a:t># of IKEA stores in 2010</a:t>
            </a:r>
            <a:r>
              <a:rPr lang="en-US" sz="2000" dirty="0" smtClean="0"/>
              <a:t>: 280</a:t>
            </a:r>
          </a:p>
          <a:p>
            <a:r>
              <a:rPr lang="en-US" sz="2000" dirty="0" smtClean="0"/>
              <a:t>Take annual sales &amp; divide it by 280 stores = About 109.03 million U.S. dollars</a:t>
            </a:r>
            <a:endParaRPr lang="en-US" sz="2000" dirty="0"/>
          </a:p>
          <a:p>
            <a:r>
              <a:rPr lang="en-US" sz="2000" b="1" u="sng" dirty="0" smtClean="0"/>
              <a:t>Proposed Advertising Budget</a:t>
            </a:r>
            <a:r>
              <a:rPr lang="en-US" sz="2000" dirty="0" smtClean="0"/>
              <a:t>: </a:t>
            </a:r>
            <a:r>
              <a:rPr lang="en-US" sz="2000" b="1" dirty="0" smtClean="0"/>
              <a:t>$285,000</a:t>
            </a:r>
            <a:endParaRPr lang="en-US" sz="2000" b="1" dirty="0"/>
          </a:p>
          <a:p>
            <a:r>
              <a:rPr lang="en-US" sz="2000" dirty="0" smtClean="0"/>
              <a:t>Comes to an average of about $23,750 to run the scheduled advertisements each month.</a:t>
            </a:r>
            <a:endParaRPr lang="en-US" sz="2000" b="1" dirty="0" smtClean="0"/>
          </a:p>
          <a:p>
            <a:r>
              <a:rPr lang="en-US" sz="2000" b="1" u="sng" dirty="0" smtClean="0"/>
              <a:t>Advertising Media Selections</a:t>
            </a:r>
            <a:r>
              <a:rPr lang="en-US" sz="2000" b="1" dirty="0" smtClean="0"/>
              <a:t>: Billboards, pedicab advertising, Bench displays &amp; Bus exterior displays = $282,180</a:t>
            </a:r>
            <a:r>
              <a:rPr lang="en-US" sz="2000" dirty="0" smtClean="0"/>
              <a:t>. $2,820 will go towards any unexpected expenses that may occur.</a:t>
            </a:r>
          </a:p>
          <a:p>
            <a:r>
              <a:rPr lang="en-US" sz="2000" dirty="0" smtClean="0"/>
              <a:t>The advertising media selections would be spread out over the period of a year.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273050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5433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482930859"/>
              </p:ext>
            </p:extLst>
          </p:nvPr>
        </p:nvGraphicFramePr>
        <p:xfrm>
          <a:off x="990600" y="457200"/>
          <a:ext cx="7239000" cy="609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5057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228600"/>
            <a:ext cx="2736056" cy="1038458"/>
          </a:xfrm>
        </p:spPr>
      </p:pic>
      <p:sp>
        <p:nvSpPr>
          <p:cNvPr id="5" name="TextBox 4"/>
          <p:cNvSpPr txBox="1"/>
          <p:nvPr/>
        </p:nvSpPr>
        <p:spPr>
          <a:xfrm>
            <a:off x="228600" y="1555434"/>
            <a:ext cx="6019800" cy="5355312"/>
          </a:xfrm>
          <a:prstGeom prst="rect">
            <a:avLst/>
          </a:prstGeom>
          <a:noFill/>
        </p:spPr>
        <p:txBody>
          <a:bodyPr wrap="square" rtlCol="0">
            <a:spAutoFit/>
          </a:bodyPr>
          <a:lstStyle/>
          <a:p>
            <a:pPr marL="285750" indent="-285750">
              <a:buFont typeface="Arial" pitchFamily="34" charset="0"/>
              <a:buChar char="•"/>
            </a:pPr>
            <a:r>
              <a:rPr lang="en-US" dirty="0" smtClean="0"/>
              <a:t>IKEA began in Sweden.</a:t>
            </a:r>
          </a:p>
          <a:p>
            <a:pPr marL="285750" indent="-285750">
              <a:buFont typeface="Arial" pitchFamily="34" charset="0"/>
              <a:buChar char="•"/>
            </a:pPr>
            <a:endParaRPr lang="en-US" u="sng" dirty="0"/>
          </a:p>
          <a:p>
            <a:pPr marL="285750" indent="-285750">
              <a:buFont typeface="Arial" pitchFamily="34" charset="0"/>
              <a:buChar char="•"/>
            </a:pPr>
            <a:r>
              <a:rPr lang="en-US" u="sng" dirty="0" smtClean="0"/>
              <a:t>1943</a:t>
            </a:r>
            <a:r>
              <a:rPr lang="en-US" dirty="0" smtClean="0"/>
              <a:t>: Ingvar </a:t>
            </a:r>
            <a:r>
              <a:rPr lang="en-US" dirty="0"/>
              <a:t>Kamprad started the company </a:t>
            </a:r>
            <a:r>
              <a:rPr lang="en-US" dirty="0" smtClean="0"/>
              <a:t>at the age of 17.</a:t>
            </a:r>
          </a:p>
          <a:p>
            <a:endParaRPr lang="en-US" dirty="0" smtClean="0"/>
          </a:p>
          <a:p>
            <a:pPr marL="285750" indent="-285750">
              <a:buFont typeface="Arial" pitchFamily="34" charset="0"/>
              <a:buChar char="•"/>
            </a:pPr>
            <a:r>
              <a:rPr lang="en-US" u="sng" dirty="0"/>
              <a:t>The name </a:t>
            </a:r>
            <a:r>
              <a:rPr lang="en-US" dirty="0" smtClean="0"/>
              <a:t>: Came </a:t>
            </a:r>
            <a:r>
              <a:rPr lang="en-US" dirty="0"/>
              <a:t>from his initials “I.K.” &amp;</a:t>
            </a:r>
            <a:r>
              <a:rPr lang="en-US" dirty="0" smtClean="0"/>
              <a:t> </a:t>
            </a:r>
            <a:r>
              <a:rPr lang="en-US" dirty="0"/>
              <a:t>then he added the “E” &amp;</a:t>
            </a:r>
            <a:r>
              <a:rPr lang="en-US" dirty="0" smtClean="0"/>
              <a:t> </a:t>
            </a:r>
            <a:r>
              <a:rPr lang="en-US" dirty="0"/>
              <a:t>the “A” from the words Elmtaryd </a:t>
            </a:r>
            <a:r>
              <a:rPr lang="en-US" dirty="0" smtClean="0"/>
              <a:t>&amp; Agunnaryd</a:t>
            </a:r>
            <a:r>
              <a:rPr lang="en-US" dirty="0"/>
              <a:t>, which was the farm he grew up </a:t>
            </a:r>
            <a:r>
              <a:rPr lang="en-US" dirty="0" smtClean="0"/>
              <a:t>on.</a:t>
            </a:r>
          </a:p>
          <a:p>
            <a:pPr marL="285750" indent="-285750">
              <a:buFont typeface="Arial" pitchFamily="34" charset="0"/>
              <a:buChar char="•"/>
            </a:pPr>
            <a:endParaRPr lang="en-US" dirty="0"/>
          </a:p>
          <a:p>
            <a:pPr marL="285750" indent="-285750">
              <a:buFont typeface="Arial" pitchFamily="34" charset="0"/>
              <a:buChar char="•"/>
            </a:pPr>
            <a:r>
              <a:rPr lang="en-US" dirty="0"/>
              <a:t>IKEA </a:t>
            </a:r>
            <a:r>
              <a:rPr lang="en-US" dirty="0" smtClean="0"/>
              <a:t>is now </a:t>
            </a:r>
            <a:r>
              <a:rPr lang="en-US" dirty="0"/>
              <a:t>a successful home furnishings </a:t>
            </a:r>
            <a:r>
              <a:rPr lang="en-US" dirty="0" smtClean="0"/>
              <a:t>store &amp; the world’s largest furniture retailer.</a:t>
            </a:r>
          </a:p>
          <a:p>
            <a:pPr marL="285750" indent="-285750">
              <a:buFont typeface="Arial" pitchFamily="34" charset="0"/>
              <a:buChar char="•"/>
            </a:pPr>
            <a:endParaRPr lang="en-US" dirty="0"/>
          </a:p>
          <a:p>
            <a:pPr marL="285750" indent="-285750">
              <a:buFont typeface="Arial" pitchFamily="34" charset="0"/>
              <a:buChar char="•"/>
            </a:pPr>
            <a:r>
              <a:rPr lang="en-US" u="sng" dirty="0" smtClean="0"/>
              <a:t>Offer</a:t>
            </a:r>
            <a:r>
              <a:rPr lang="en-US" dirty="0" smtClean="0"/>
              <a:t>: A </a:t>
            </a:r>
            <a:r>
              <a:rPr lang="en-US" dirty="0"/>
              <a:t>wide variety of very affordable products with a unique store layout. </a:t>
            </a: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u="sng" dirty="0" smtClean="0"/>
              <a:t>August, 2010</a:t>
            </a:r>
            <a:r>
              <a:rPr lang="en-US" dirty="0" smtClean="0"/>
              <a:t>:  Had 280 </a:t>
            </a:r>
            <a:r>
              <a:rPr lang="en-US" dirty="0"/>
              <a:t>stores in 26 </a:t>
            </a:r>
            <a:r>
              <a:rPr lang="en-US" dirty="0" smtClean="0"/>
              <a:t>countries. (That belong to the IKEA Group.)</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pic>
        <p:nvPicPr>
          <p:cNvPr id="6" name="Picture 5" descr="https://encrypted-tbn2.google.com/images?q=tbn:ANd9GcTmwQUREYLVS_3ASKxA5jOzBhVEkWnCn0DFuebuNAb2f5siAozjzg"/>
          <p:cNvPicPr/>
          <p:nvPr/>
        </p:nvPicPr>
        <p:blipFill>
          <a:blip r:embed="rId3">
            <a:extLst>
              <a:ext uri="{28A0092B-C50C-407E-A947-70E740481C1C}">
                <a14:useLocalDpi xmlns:a14="http://schemas.microsoft.com/office/drawing/2010/main" val="0"/>
              </a:ext>
            </a:extLst>
          </a:blip>
          <a:srcRect/>
          <a:stretch>
            <a:fillRect/>
          </a:stretch>
        </p:blipFill>
        <p:spPr bwMode="auto">
          <a:xfrm>
            <a:off x="6440197" y="312738"/>
            <a:ext cx="1911350" cy="1600200"/>
          </a:xfrm>
          <a:prstGeom prst="rect">
            <a:avLst/>
          </a:prstGeom>
          <a:noFill/>
          <a:ln w="44450">
            <a:solidFill>
              <a:schemeClr val="tx1"/>
            </a:solidFill>
          </a:ln>
        </p:spPr>
      </p:pic>
      <p:sp>
        <p:nvSpPr>
          <p:cNvPr id="7" name="AutoShape 2" descr="data:image/jpeg;base64,/9j/4AAQSkZJRgABAQAAAQABAAD/2wCEAAkGBhAPEBAQEA8QFRAUFQ8QEA8PDw8PDw8PFRAVFRUUFBQXHCYeFxklGRQWHy8gIycpLiwsFR4xNTAqNSYrLCkBCQoKDgwOGg8PGiwfHyQpLCksKSksLCksLSosLSksKSkpLCkpKSwsLCwpLCwsLCwsLC0sKSkpLCwsLCwsKSwqLP/AABEIAMMBAwMBIgACEQEDEQH/xAAcAAABBQEBAQAAAAAAAAAAAAADAAECBAUGBwj/xABBEAACAQIDBAcECAUDBAMAAAABAgADEQQSIQUxQVEGEyIyYXGBB5GhsRQjM0JScsHRYoKSorLC4fAVJHPSY4Oj/8QAGwEAAgMBAQEAAAAAAAAAAAAAAQIABAUDBgf/xAAyEQACAgEEAQIDBQgDAAAAAAAAAQIRAwQSITEFE0FRYXEiMpGxwRQjM1KB0eHwQqHx/9oADAMBAAIRAxEAPwC51cbq5b6uR6ueks8xRV6uMactGnGKQ2QqmnEKcsZIgklgACnH6uWAkfJJZCv1cXVyxkiySWQr5IsksZI2SSwAMkWSHyRZJLJQHJFkhssWWSyAssbJDZZVx2Pp0VLOd1uyti5v4QOSSthSbdIJkiyTGwm3MTiK2Sjgz1YNqlWq5AXnuFr+AJlPbWLx2H1IYrc92mhAHjY3lKXkMEXW6y9Hx2okt22kdLkkSszOjW3hilIYr1q3uouCV52myVlyE1NbolOcHB7ZFcrIFJZKyBWPZzKxSDZJaZYNljWAqMkEyy2ywTLGFZVZZArLDLIFYyYjKxWRySwVjZI1nNoDkjyx1cUlh2nV5Y2WGyxsso2aFAcsiVhysYrDYKAZIgsLliyw2CgeWPlhMsfLBZKBZYssLljZZLJQLLFlhcsbLDYKBZY1oXLGyyWSgVorQhWNlhsFEGNgSdwuT5TB2H0bXaJNao5ys+eqi3G/upm8BYeh8J0DJcEc9Jd6OYOvhsDTCrQuFZyCXzF9SdwseExPMZHGEUn3f6G14fGpTk2rqv1NcbLp06YpooAUWAAsAJzu1rAMDa41585y/S/EYmpUAphACxvd26wnwsNfWZvSxsRg8PhX6yoM4KkU3YN3r31PnYcjPNxxXXPZ6t5HBO10Z9PFHCY1aqpcMcjINCVcgXXxnotp5RT2xUrugYuWDKEDjM+bMLbhc6z1m09b42T9Np+x47ycUsia9wZEgRDEQZE1DJAsINhDkSDCFCldhBssOwg2EZCsrMJAiHZYMrGFAkR1SEySQWGwUQyxSdo8gaOsyyJWHKSJWULNGgJWRKw5WRKxrFoCViywpWNlhsFEAsfLCZYssFkoFliywuWNlkslAssbLCWjWhsWgeWNaFtGtCSgWWNaFtI2hsFA7TfwGIJRfDcfAAD9PjMMiXNmVMreBtMby+n9TF6i7j+To2PEaj08vpPqX5qyntLBYepiRTo0h1otUrOWfqqSX/DexJ3AW8eE4j2n1q7NSRzRZFzXNMkdq5sLG97KQL8TynotTYytXeqzuFKKgCMV1F7sbeg15eM8v6c7HKsHSpVYZiDnysBxNiAPjPO4X9tHqct+m6MHZGzWatTpqSWZlAI3gXuT6C59J62ROD6CYQHFVGGq00YAnfqQo+Gad/aes8fGse74nj/JT3ZdvwBESJEKRIETRMtgmEGwhyINhGFYAiCYSwwgmEZCACsjlhisYrDYKA5YrQhEa0NgoHaKTtFJZKOxKyJWHyyJWZ1mrQHLIlYcrIlY1gaAFY4WEyxwsNi7QYWNUIVSzEBQCSTuAHGGywdfDZwgKqyipTZ6btlWoim+Umx0uF4bgYLDRQwG1aVcnq3Vh2tLEMtjpcHmNfSXCsltLAU6zCo9OmlXSz4cdWUtuCtvIHj7uEp3r0t465OagJWA8V7r+lvKMnfQjTXZZyxssjhsXTq3yNcjvKQVdfzKdR6wuWQHYLLGtClY1obBQIiMRCEQdCojuUWohddGXMCym17EcDaRyUVbIoOTpEbSvT2pTXEUqFwXqF1ygjs5aZfX+mc90s29UTsU2CqSVuGHW1SN4VRqo87fpOP2Vt/q8XRcli9KoalRluUIPYZL8dH385mavUrJjlCCu0aWm07xZIzm+mv9Z6ljsZWRyiM1yrG/esPETyjpV0lqs5pF0yqSbJe1/Wem7c20oo1q1OvRUOqrSqVWAFratp2mOugHwniOLpK7lUfObm9S2UHXeBMDSwvlo9Hq8yhGrOs6FdMaGGDpUpvmdgesUqeyBYDKfEsd/GekYXG06oDIwNwDbcwB5g6zxbYmzT9JoXtYMGbS/YUFm049kGem4zbb4aotPKjBhmpFwtipOouBv3ceM3cWreNKNcHnsmljmuafJ0REiROFxHtVVTb6OQQWDAuFsRpbjOl6ObeOMp5zRemTqpIJpul7Aq+4nmN4mli1EcnCM7NppY1b5NJhBsIciQYSymVGiu4giJYcQREdCMERGIhCJEiEAMiRtCERisICFopK0aQFnbZYxWEtFaZlm1QErI5YYrGyw2LQLLFlhMsVobJQO0a0JaMRJYKBkRiJMiNaEFFTFYCnUsWXtDuupK1F/Kw1ErZa9L/5k8cqVwPPRX/tPnNIiRIjqRzcUVcNjUqXCntDvU2BSovmp19d0KRI4rBJVtnUEjutqrqeasNV9DKdU1qCls3W0lBJDkJWVRybuv62PiYe+heV2NtnatPCUWq1NwsFUd53O5R/zQXM4yngVpdZtXE3Dkg0adMLTpmqQCCBa5txYnU6ndKm0dqjaW06KLmNBLBVItc2u7Ec7/BBKvS7bD4ysuGpfZJ2Bbui3eb5zL1WVye1GrpsShHeylhg2JqPiKmqjMFB4nl5Dd535QuJVKSq4AVVXXKALC9zaWjTCU1RRYCyjylPHU1cBajdnew3ZgNw8r/KUzjKbnK2c7WwVXEMHY2zd1eCqddBw/3hn2QtBb3u50HhNssBZjb+HyEpVBnYE7oRt7YXZVEJVpAse1mpkk31qIycfFpr11NbCoAb1aN2UbzYalfd8pg4ipqrDepDDzBuPlL2GxhBdlv2SKoFyb0zw18DFZZwPhlTa1GniKRq6CoACxI3lbA68Li+h4zN6OdKq2BcmkboSM9Jr5HHPwbxHx3Q2Kr2XEIN1nI8jYD4Gc6J2xyceUPOClwz3zYu3KOMpLUpMNR2qZI6ymeIYfruMvETwfZO0TSqKQxXxBIK8jcbp32zemtZQOstVTncB7eDDQ+s2cOdTXJj5tI4v7J2zrAkSpgukWHr2CvlY/cqdlr+HA+hl4iWkzPlFp0wREiRCGQMY5kSJG0mZEwgIxR4oSHb2itJ2jWmUblEbRrSdo1pCELRssnaQq0g6spvZgykjQgEWNvHWEDM3Dbew9Vsi1Nb5VJUqrm33SdDul8iFrU1ZchGZbAZXClbAWAy2ygeAAEoHZ5T7KoyfwH6yl/Sxuv8pEe0/kc6ku+SwZEiAOKqJ9pSJH46N6i+qd8egbzhKOISoLoysOOU3seR5HwMNAtMkZEiTkGMgGRM4rpr0qppTNLRs9gEuR1nEM1tcnED72/Re8/THpktIdVS7btolMC5e+4sPw8QDv3ns2D+a4zGa1C7dZXYMatS91pX3qp4seJizybfqdsWHe7fRq7CqrhsLiMYWtUdhhcOo3s5XM7eAAyi/wDFJbFwppoaj/aPY67wm8D13+6Y9SsMmDpnugm44F2qEE+7KPSb1aqcx93lMeXZdzy4USdWtciQDDMSQOW/1gc2sdnilSgONqE33a+Go1vpKLnwlysbyrUkGRWrVSB/wwmysfbfqMrLx4HT4cPCVMbWyi3OCwL6E8i3xA/aQs4eyW1Htmy7mVBfw0/9ZkTSxVey1E0+6LnwYkW9DM2Oju2SDTewjo4BDWqbzkspv4ruPnac/Oq6HdHhj0rUwVFSnldQ1xmVrg2YaixA4fenSOaOJOU3SF2OTpDda67wGHNbBv6SbH0PpNXZfSirT7KVLgb6VS5t6HUeko7R6P4vCHtqSu76zUHyqLofIyi+IRrLVXK3DOP8W/YiXseZSW6Dtf77lfJiT4kj0PA9LaNSwqA025ntJ7+HrNhXDAFSCDuIIIPrPKlR17j3H4X19zDX3gy3gdtPROjNT8zem3r3T6y3HP8AzGfk0SfMGelGMZz2C6Wg2FVf56eo9V/abeHxdOqLo4YeB1HmN4lpST6M+eKcPvILFFFGOR3dorSdoxEyLN4haNaTtGIhIQtIgg7iD5EGPWoB1ZCdGFjblxHqNPWBOyqKD6pRTP4qIWnfW+oAyn1BhVCOwhjGALVU3gVBzWyVP6Scp948o9LFo5yg2bijAo4/lOvrujUCyZlbEYKm5zMva4OpKVB5Otj6S0YN2ABJIAGpJ0AHMmFMVoo1Fq0gSHV0AJIq2RwALn6xRY+q+s4nbftA68Cjg6dRqrnKiFR2m4sdSCoPppc3GkudJelFStVGCwS56zaH8KDi78gOXv10Xc6JdDKeBUux6zEvrVrtvJ/CvJZm+R8nDRw55k+kW9LpHmdvo5YdAzQwlavXbrMZUtnc3IpgnVV47zqeM80xLBaZRRZb2v8AeYjeT+gn0ZtilmoVlAucj2A3lgpIA9QJ80YvF5yTa2t7D5TG8TrMmoWSWR27RqZ8cYbUggdjUVV1a6lB/Fofdp8J0+Y9rXifnMDZa5sUh5KzH0U2+JE2wZpy7M3P96ggPOQcyDVIB60U4j1alpWNUSNapKFdjIMkC2i920N4GhVsLc9PjBMYwjUW4qkTrvfXjx98FCVDpBxhhTq/ZntHqdoUge7VDUT5sLr/AHKs5SGweKalUSoneRldfzKQR8ROeXH6kJQfumhoy2yTPpepQVhqAQd4O4zmtrdBcNWByrkJ/AAUPmh091pvbJ2guIoUqyd2oiuAd4zC9vTd6S0wnhsWozaab2SaZsyhDIuVZ4tt3os2CcKtUDMCyhblSAbaoe76GZNSrVXvCw4sgzofzDfO49p3YqYd8rEFaqkpYlbMp3ce8ZzvRlqVeuEftLdAdWU2Y5fMEb57zTay9JHPk796+tdcGNkw/vXCJm4bKRdGAJ35DdAfynSWqWNqUzcg3H36RNx5rvHpedRtn2aa56D666N2H9HXQ+onJYvBYnDVOrqo1spZGZQLkfdDDsnQcJY02vw5l+7l/T3/AA/scsmCUfvI2KfTJwAOup/zBc3reKYBxy/eRweINO5+RjzQ9d/Eqfs2P+U+l41pIxpXIRIkbSZkCbQgKibRQ30qKoNs702RD4hjpbxhwbi4NxwI1BhWbhu8tJUbCrvW6nmhy38xuPqDH4E5CmBr0FcWdQw5MAbHmORjE1F5OPDsP7j2T7xI/TE3E5Tvs/YPpfQ+l4yQra9wL0WQEpU7I1K1iXUD8/eHqW8pwPSXp29UVKNBHpsl+tdwStFVNjUNtSb90EDUX32y622ds18bWOCwO8fbVzfJQXmf4+S7+O/urb3RyjgdmVKVLvMV6yq1i9RyD2m/bcJnazyUNPKONcyb6+H1Len0jyfafCMb2T4QnEYqsCTTNKgq5yvWMTrmYDd3W/4J6kBOC9kmAyUMTU356wXMd7LTooL+9mnb0cUHeqg30yin+ZA36/CeI8zkeTVzr2/wvzNvTKsaCONJ809JatI4rEGiAaRqVMltxXMdR4Hf6z6Uqf8ABzny9tIjrXygAZmAA3bzoPAS74BfxH9P1Oeq9jR6PLdqj8kC+pIP6S+1QSj0fNqdU+fwH+8K1SejZjZOZsk9WBapINUgnqQCD1Kkp1mvC1HlZmkHigDxlpk7o7b5JKmmXhvjlpEatr2HDS/M8YOOY0IR44aRk6NFnYKqlmJAVVBLMTuAHEyEPofonhTSwWFQ7xRpX8yoJ+JmuTKWxqLph6K1PtFp0le27OEAb43lwz55mluySfzZuxVRSPPfa22Sjh35VGX+pCf9E4joxtC+IB4hb3/K6mege1mhmwBb8NWk3+S/6p5Z0be2ITxDj+0n9J6zx03LRbfr/czsyrOn9D6FbWVMVhVYEEAg7wQCD6QmDq5qdNuaIfeohH3Ty0W4Pg0atHjO1a4p16yWAy1KigDQAByAPdGl3pb0QrVMbXqJbKzBhv4opPxvFPf4dfB44tv2RhzwS3OkfQBjRrxrzQKA8r1KNCqe2tOoy3ADBHyX36Hduhs0A2FpcKaD8qgH3jWMhHyROGt3GZfC+Zf6W3elpEu671DDnTNj/S37mSNNh3XPk4zj36N8YNq7L3k05ocwt5aH3AxxRfS0/FY7yrXRreR1nCdLNutjVrYfDAdTSs2JrtfIhB7Kjm5O4cN58LeM2gdsOcPhyRhEyvXrkWY2NwtMH71wRfcLHeZT6VKuC2IlNQFNTJmsALhjmN+ZsVF/CZms16xSWHHzNtL6WXNPpnNb59HRdD6NLD7No1FpgXorXqZO0zuUzMbnViZwvtJ2zj+oWpU+ppVCQmGIDPk4NUJ3Nru4WnpfRqy4PC20HUYcjwHVKZ5r7XNq08WgXDt1nUkdcyAlEvf7247uHIzyullv1jbV89vmjXkqx/0O59nmE6vZuF5snWnxNQ5vkRNbB7NFKpXq52LVmViugRAtwoA52Op8BIbNpjDYSkp3UqNNT/8AXSAPynD7B9o9bF7VXC5FWjasuUanMqFgSf5beszp48upnlyQ65b+l2dU1BRT+h6HV3T5g2pQKVaifhZkJ391iDb3T6D6RdK8LhEYVKwD2ICpZqgNuXA+c+eqhK5jc3IIJudc2k2PA45xhOTVJ1+pX1clwvqaGxjalU5XOp46CPUeGp9imF8LSrUab5iyduxr6QLGTY6Su7QESsao0ADJMZC8h3igbRrxyY1o51GjmK0RhCNOt9m2GBxqVD9wqAPFzlv7r++coiFiAN50A8Z1vQJWp4khgR9mdfB/95w1SfoSr4HXD/ER7isRjCMTPnxtnL+0ejn2diRyCN/TVQ/KeK7HqZa9I/xAe/T9Z7v0upZ8Fil50a3vCEj5TwHCvZ0PJlPuInq/Du8Eo/P9DN1fE0z6D2E+bDUT/AB7tP0l0zJ6LVL4ZfAuP7r/AKzXM8/lVZJL5svropVsArsWI1NvgLRS1ePIpyXuE6DrIxqSl9JjfSJ9S2HjfURcNSMakpmvI9fDsB6iLhqTlulG2M9TD4Om5+tqomIyMFdaDXFg3C7WHM6geE9u7fKXpUbGta7E6rRU/efxPBePlv5VMIFx2zhcs7Yg1KlRtXdlUG5/bhOWe4YpSXsmdsS3SVna7CwNNMVjVpqqqqYSkqqAAq9XUPzJnO+2XDf9lTYXsjZbcLEKB8p0ezMRlqbSqfhdfcmHB/Uyv7Q9nHE4CuiKWYAuqjeSoJ0ng4ZGtVCT+X5I9A4/Ya+pqYDBrUwVKi98hoUabAGxy9UoIvMHpZsOkKGFwtCmqI9ekuVRpbOuYniTlvqYXafTrB4KmqNUz1FVR1VKzMCFHeO5fWeb9KenmLxpC07UkFyvVk9YL6Ht+WmkOj0Wpy5N0VUbvnr/ACSeWEVTPSul3THB4ajVp1KwNRlZclPtuCRbW26eI0dtVkdzhyaZZnJqKLVGDE7z5cIxwrk9pidFLX1LMbm5M06GzQJ6bQeLWmi43d9lDNqN9GamHdzmZmLHezG5gNo4cqSONkb4kfrOkWiBMHbFTLW3X0AI8Jp5cWzGVt+5hDVva8GbQmRagDK2sBUUjfM04UOx0lSpVljPpKtQE6CAeC55BNUkes8IcYRR3n9BGL017q3PM6/CNwdrXsBSlfU6Dn+0M1QKugF23X1svP1Pyiamx7T3C+4nwAleo+Y3+HIcBJ2N2NeNFFGHHViCCN4m1sPpAcLV6xk6zu2Ba2l7/oJiTVweGDoDbmI6gskXB9EUtrtHpWA9rmHf7SlUQ8xZx+k38H04wNXu4hQeT3Q/HSeNDZy8ojggN15mZPA4Jfdtf9lmOtmu+T3TEulek6oysGVl7LBh2lI4ec+f8TsmrTuSAQN5U7reG/4S19amqO6n+FmWUKtSpcks9ySWJYm5O8nnOui8f+ybk3adfIXNm9WuKPbuhdW+HP5gf6kWbxM8g2H7SHwy5Dh0K6bnYNoLDfOnwPtTwr99KqHjcBx7x+08/qfH5/UclHgvw1GOqs7a8U59enOBIv8ASU9c4PutFKX7Nl/lf4M6+pD4m4MZ4x/pcxevtF9KM+ubD59vNr6VM3aG2G7SUu8A2eoRdadhqAPvP4bhx5HIO2i9XqQrKCq1M5urNTO4oOAI3Ny3cwKg2XDH/wAdY28ZwbT6LuPG1zIlgH+oJvcsczMTcszMLknibx8O2baWAHL6S/8A+UDQa1IDxH+YlDbRNlsxFw6mxOq5Sbe+046jF6mGWNcWqLeOW2akzocb0po0Ex6nMz1atUKEsRlNNVDZt1t/PdOS2z0tx+NUU1dqVO2UrS0zAC3afefhDpgUAGlzzOsTIARYAaN+kzcHiMWN7mrfxf4FmeslLhcGFhNgZRqfOX0wSrwl1oNjNeOGKKjyNmXXTtP5oP7TLajSVqvef8y/4iWRJBK2PLpCM5rpCPrPMLOkM53pEPrB+UH4mc9V/DGx9mTTqlTcGW02jfRhKMUxqLLgn2XmrA7jAtfnK8UFCqFBwq/eN/CFXHBe4g8zvlOPDQdt9k61ZnN2N/kIOKKEcUUUUhBTb2Kb0z+Y/ITEmzsNtHHivyM74PviyNHLFkkopeoQgaQgXwwPCWYxEDiiFF8Cp4QH/TBr6TUyyIXU+Q+cRwRLMc7KPOKbWWKL6SDuZ6kME7GwUk8gCZY28lOlXTBU6a3U0RVrN3qhcrceC6m/u04+edIdoYnC1EWhth8QDcNkcnIVsNcxPGX9g4+pWx9DrHZh12HVzoM1mBOa+m4QS1E8slapK3w//Cpj00Mabu2/kavSOtm2tjWzhsqU1DAALph1IsBw5QDr/wBuQB9wjTXvG1vlK/SnEn6dtCqqdhqxpKfu2FPILW00C39JRobYxC4eyqSlqZZ7oVVsysNNNb2FzznVZNqSodxttmrSoN1Stbsg6knk5U+PeUj0mftYfZ6jUVDa4JHaVdRw3yGA2zVqLTpMyhSpbIo1Jzu+Y+rGVcTUzMoINw1YX7Q06xLb9+mmk6Rybl/UXbTNG+kC57Q8j8xDFYBl7Xp+stHIgxg2MKwgmkAjNqMczaG2bfwuFXTz1lqVnOrf+Q/4r+0szlDtneXSGMweka9pD4EfH/ebxmN0kXsofFh7wP2iahfu2NDs58xo5jTGLYooopCCiiikIKKKKQgooopCCmjsVyHI4EG/pKeHwzVDZR+w85vYTCCmthv4nmf2ljDB3YrLF4rxrxry6KSvFeRvFeQA95G+voYryJOogsgS8UjeKSyH0ni+hWzbM3/T8Jm71/o9K9xqDu1gn6JYGpTythKNtWsqCn2ipBJy2voTFFM9N0M0jzPpxsyjQNRaSBFBcgKTa4wuYfHWD2fs+kcHSbILk4e5BK3+vpLrbfppFFLEXfZXZJtm0lw9GqF7YyUw2ZjZCjEi17b5hY1dKHk59fpDftFFLUekIWDAN3vQfMx4pbOQNoJoopAIzW3n85/xEsx4pyh7neXSImZXSH7IfmHyMUUXN9xhh2jmooopilwUUUUhBRRRSEFHEaKQgSstjpyX/ERqQuwHiIoo/wDyAdLTpBRZQAOQko0U0RBRjFFIQUaNFAQUi3CKKBkJRRRQk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data:image/jpeg;base64,/9j/4AAQSkZJRgABAQAAAQABAAD/2wCEAAkGBhAPEBAQEA8QFRAUFQ8QEA8PDw8PDw8PFRAVFRUUFBQXHCYeFxklGRQWHy8gIycpLiwsFR4xNTAqNSYrLCkBCQoKDgwOGg8PGiwfHyQpLCksKSksLCksLSosLSksKSkpLCkpKSwsLCwpLCwsLCwsLC0sKSkpLCwsLCwsKSwqLP/AABEIAMMBAwMBIgACEQEDEQH/xAAcAAABBQEBAQAAAAAAAAAAAAADAAECBAUGBwj/xABBEAACAQIDBAcECAUDBAMAAAABAgADEQQSIQUxQVEGEyIyYXGBB5GhsRQjM0JScsHRYoKSorLC4fAVJHPSY4Oj/8QAGwEAAgMBAQEAAAAAAAAAAAAAAQIABAUDBgf/xAAyEQACAgEEAQIDBQgDAAAAAAAAAQIRAwQSITEFE0FRYXEiMpGxwRQjM1KB0eHwQqHx/9oADAMBAAIRAxEAPwC51cbq5b6uR6ueks8xRV6uMactGnGKQ2QqmnEKcsZIgklgACnH6uWAkfJJZCv1cXVyxkiySWQr5IsksZI2SSwAMkWSHyRZJLJQHJFkhssWWSyAssbJDZZVx2Pp0VLOd1uyti5v4QOSSthSbdIJkiyTGwm3MTiK2Sjgz1YNqlWq5AXnuFr+AJlPbWLx2H1IYrc92mhAHjY3lKXkMEXW6y9Hx2okt22kdLkkSszOjW3hilIYr1q3uouCV52myVlyE1NbolOcHB7ZFcrIFJZKyBWPZzKxSDZJaZYNljWAqMkEyy2ywTLGFZVZZArLDLIFYyYjKxWRySwVjZI1nNoDkjyx1cUlh2nV5Y2WGyxsso2aFAcsiVhysYrDYKAZIgsLliyw2CgeWPlhMsfLBZKBZYssLljZZLJQLLFlhcsbLDYKBZY1oXLGyyWSgVorQhWNlhsFEGNgSdwuT5TB2H0bXaJNao5ys+eqi3G/upm8BYeh8J0DJcEc9Jd6OYOvhsDTCrQuFZyCXzF9SdwseExPMZHGEUn3f6G14fGpTk2rqv1NcbLp06YpooAUWAAsAJzu1rAMDa41585y/S/EYmpUAphACxvd26wnwsNfWZvSxsRg8PhX6yoM4KkU3YN3r31PnYcjPNxxXXPZ6t5HBO10Z9PFHCY1aqpcMcjINCVcgXXxnotp5RT2xUrugYuWDKEDjM+bMLbhc6z1m09b42T9Np+x47ycUsia9wZEgRDEQZE1DJAsINhDkSDCFCldhBssOwg2EZCsrMJAiHZYMrGFAkR1SEySQWGwUQyxSdo8gaOsyyJWHKSJWULNGgJWRKw5WRKxrFoCViywpWNlhsFEAsfLCZYssFkoFliywuWNlkslAssbLCWjWhsWgeWNaFtGtCSgWWNaFtI2hsFA7TfwGIJRfDcfAAD9PjMMiXNmVMreBtMby+n9TF6i7j+To2PEaj08vpPqX5qyntLBYepiRTo0h1otUrOWfqqSX/DexJ3AW8eE4j2n1q7NSRzRZFzXNMkdq5sLG97KQL8TynotTYytXeqzuFKKgCMV1F7sbeg15eM8v6c7HKsHSpVYZiDnysBxNiAPjPO4X9tHqct+m6MHZGzWatTpqSWZlAI3gXuT6C59J62ROD6CYQHFVGGq00YAnfqQo+Gad/aes8fGse74nj/JT3ZdvwBESJEKRIETRMtgmEGwhyINhGFYAiCYSwwgmEZCACsjlhisYrDYKA5YrQhEa0NgoHaKTtFJZKOxKyJWHyyJWZ1mrQHLIlYcrIlY1gaAFY4WEyxwsNi7QYWNUIVSzEBQCSTuAHGGywdfDZwgKqyipTZ6btlWoim+Umx0uF4bgYLDRQwG1aVcnq3Vh2tLEMtjpcHmNfSXCsltLAU6zCo9OmlXSz4cdWUtuCtvIHj7uEp3r0t465OagJWA8V7r+lvKMnfQjTXZZyxssjhsXTq3yNcjvKQVdfzKdR6wuWQHYLLGtClY1obBQIiMRCEQdCojuUWohddGXMCym17EcDaRyUVbIoOTpEbSvT2pTXEUqFwXqF1ygjs5aZfX+mc90s29UTsU2CqSVuGHW1SN4VRqo87fpOP2Vt/q8XRcli9KoalRluUIPYZL8dH385mavUrJjlCCu0aWm07xZIzm+mv9Z6ljsZWRyiM1yrG/esPETyjpV0lqs5pF0yqSbJe1/Wem7c20oo1q1OvRUOqrSqVWAFratp2mOugHwniOLpK7lUfObm9S2UHXeBMDSwvlo9Hq8yhGrOs6FdMaGGDpUpvmdgesUqeyBYDKfEsd/GekYXG06oDIwNwDbcwB5g6zxbYmzT9JoXtYMGbS/YUFm049kGem4zbb4aotPKjBhmpFwtipOouBv3ceM3cWreNKNcHnsmljmuafJ0REiROFxHtVVTb6OQQWDAuFsRpbjOl6ObeOMp5zRemTqpIJpul7Aq+4nmN4mli1EcnCM7NppY1b5NJhBsIciQYSymVGiu4giJYcQREdCMERGIhCJEiEAMiRtCERisICFopK0aQFnbZYxWEtFaZlm1QErI5YYrGyw2LQLLFlhMsVobJQO0a0JaMRJYKBkRiJMiNaEFFTFYCnUsWXtDuupK1F/Kw1ErZa9L/5k8cqVwPPRX/tPnNIiRIjqRzcUVcNjUqXCntDvU2BSovmp19d0KRI4rBJVtnUEjutqrqeasNV9DKdU1qCls3W0lBJDkJWVRybuv62PiYe+heV2NtnatPCUWq1NwsFUd53O5R/zQXM4yngVpdZtXE3Dkg0adMLTpmqQCCBa5txYnU6ndKm0dqjaW06KLmNBLBVItc2u7Ec7/BBKvS7bD4ysuGpfZJ2Bbui3eb5zL1WVye1GrpsShHeylhg2JqPiKmqjMFB4nl5Dd535QuJVKSq4AVVXXKALC9zaWjTCU1RRYCyjylPHU1cBajdnew3ZgNw8r/KUzjKbnK2c7WwVXEMHY2zd1eCqddBw/3hn2QtBb3u50HhNssBZjb+HyEpVBnYE7oRt7YXZVEJVpAse1mpkk31qIycfFpr11NbCoAb1aN2UbzYalfd8pg4ipqrDepDDzBuPlL2GxhBdlv2SKoFyb0zw18DFZZwPhlTa1GniKRq6CoACxI3lbA68Li+h4zN6OdKq2BcmkboSM9Jr5HHPwbxHx3Q2Kr2XEIN1nI8jYD4Gc6J2xyceUPOClwz3zYu3KOMpLUpMNR2qZI6ymeIYfruMvETwfZO0TSqKQxXxBIK8jcbp32zemtZQOstVTncB7eDDQ+s2cOdTXJj5tI4v7J2zrAkSpgukWHr2CvlY/cqdlr+HA+hl4iWkzPlFp0wREiRCGQMY5kSJG0mZEwgIxR4oSHb2itJ2jWmUblEbRrSdo1pCELRssnaQq0g6spvZgykjQgEWNvHWEDM3Dbew9Vsi1Nb5VJUqrm33SdDul8iFrU1ZchGZbAZXClbAWAy2ygeAAEoHZ5T7KoyfwH6yl/Sxuv8pEe0/kc6ku+SwZEiAOKqJ9pSJH46N6i+qd8egbzhKOISoLoysOOU3seR5HwMNAtMkZEiTkGMgGRM4rpr0qppTNLRs9gEuR1nEM1tcnED72/Re8/THpktIdVS7btolMC5e+4sPw8QDv3ns2D+a4zGa1C7dZXYMatS91pX3qp4seJizybfqdsWHe7fRq7CqrhsLiMYWtUdhhcOo3s5XM7eAAyi/wDFJbFwppoaj/aPY67wm8D13+6Y9SsMmDpnugm44F2qEE+7KPSb1aqcx93lMeXZdzy4USdWtciQDDMSQOW/1gc2sdnilSgONqE33a+Go1vpKLnwlysbyrUkGRWrVSB/wwmysfbfqMrLx4HT4cPCVMbWyi3OCwL6E8i3xA/aQs4eyW1Htmy7mVBfw0/9ZkTSxVey1E0+6LnwYkW9DM2Oju2SDTewjo4BDWqbzkspv4ruPnac/Oq6HdHhj0rUwVFSnldQ1xmVrg2YaixA4fenSOaOJOU3SF2OTpDda67wGHNbBv6SbH0PpNXZfSirT7KVLgb6VS5t6HUeko7R6P4vCHtqSu76zUHyqLofIyi+IRrLVXK3DOP8W/YiXseZSW6Dtf77lfJiT4kj0PA9LaNSwqA025ntJ7+HrNhXDAFSCDuIIIPrPKlR17j3H4X19zDX3gy3gdtPROjNT8zem3r3T6y3HP8AzGfk0SfMGelGMZz2C6Wg2FVf56eo9V/abeHxdOqLo4YeB1HmN4lpST6M+eKcPvILFFFGOR3dorSdoxEyLN4haNaTtGIhIQtIgg7iD5EGPWoB1ZCdGFjblxHqNPWBOyqKD6pRTP4qIWnfW+oAyn1BhVCOwhjGALVU3gVBzWyVP6Scp948o9LFo5yg2bijAo4/lOvrujUCyZlbEYKm5zMva4OpKVB5Otj6S0YN2ABJIAGpJ0AHMmFMVoo1Fq0gSHV0AJIq2RwALn6xRY+q+s4nbftA68Cjg6dRqrnKiFR2m4sdSCoPppc3GkudJelFStVGCwS56zaH8KDi78gOXv10Xc6JdDKeBUux6zEvrVrtvJ/CvJZm+R8nDRw55k+kW9LpHmdvo5YdAzQwlavXbrMZUtnc3IpgnVV47zqeM80xLBaZRRZb2v8AeYjeT+gn0ZtilmoVlAucj2A3lgpIA9QJ80YvF5yTa2t7D5TG8TrMmoWSWR27RqZ8cYbUggdjUVV1a6lB/Fofdp8J0+Y9rXifnMDZa5sUh5KzH0U2+JE2wZpy7M3P96ggPOQcyDVIB60U4j1alpWNUSNapKFdjIMkC2i920N4GhVsLc9PjBMYwjUW4qkTrvfXjx98FCVDpBxhhTq/ZntHqdoUge7VDUT5sLr/AHKs5SGweKalUSoneRldfzKQR8ROeXH6kJQfumhoy2yTPpepQVhqAQd4O4zmtrdBcNWByrkJ/AAUPmh091pvbJ2guIoUqyd2oiuAd4zC9vTd6S0wnhsWozaab2SaZsyhDIuVZ4tt3os2CcKtUDMCyhblSAbaoe76GZNSrVXvCw4sgzofzDfO49p3YqYd8rEFaqkpYlbMp3ce8ZzvRlqVeuEftLdAdWU2Y5fMEb57zTay9JHPk796+tdcGNkw/vXCJm4bKRdGAJ35DdAfynSWqWNqUzcg3H36RNx5rvHpedRtn2aa56D666N2H9HXQ+onJYvBYnDVOrqo1spZGZQLkfdDDsnQcJY02vw5l+7l/T3/AA/scsmCUfvI2KfTJwAOup/zBc3reKYBxy/eRweINO5+RjzQ9d/Eqfs2P+U+l41pIxpXIRIkbSZkCbQgKibRQ30qKoNs702RD4hjpbxhwbi4NxwI1BhWbhu8tJUbCrvW6nmhy38xuPqDH4E5CmBr0FcWdQw5MAbHmORjE1F5OPDsP7j2T7xI/TE3E5Tvs/YPpfQ+l4yQra9wL0WQEpU7I1K1iXUD8/eHqW8pwPSXp29UVKNBHpsl+tdwStFVNjUNtSb90EDUX32y622ds18bWOCwO8fbVzfJQXmf4+S7+O/urb3RyjgdmVKVLvMV6yq1i9RyD2m/bcJnazyUNPKONcyb6+H1Len0jyfafCMb2T4QnEYqsCTTNKgq5yvWMTrmYDd3W/4J6kBOC9kmAyUMTU356wXMd7LTooL+9mnb0cUHeqg30yin+ZA36/CeI8zkeTVzr2/wvzNvTKsaCONJ809JatI4rEGiAaRqVMltxXMdR4Hf6z6Uqf8ABzny9tIjrXygAZmAA3bzoPAS74BfxH9P1Oeq9jR6PLdqj8kC+pIP6S+1QSj0fNqdU+fwH+8K1SejZjZOZsk9WBapINUgnqQCD1Kkp1mvC1HlZmkHigDxlpk7o7b5JKmmXhvjlpEatr2HDS/M8YOOY0IR44aRk6NFnYKqlmJAVVBLMTuAHEyEPofonhTSwWFQ7xRpX8yoJ+JmuTKWxqLph6K1PtFp0le27OEAb43lwz55mluySfzZuxVRSPPfa22Sjh35VGX+pCf9E4joxtC+IB4hb3/K6mege1mhmwBb8NWk3+S/6p5Z0be2ITxDj+0n9J6zx03LRbfr/czsyrOn9D6FbWVMVhVYEEAg7wQCD6QmDq5qdNuaIfeohH3Ty0W4Pg0atHjO1a4p16yWAy1KigDQAByAPdGl3pb0QrVMbXqJbKzBhv4opPxvFPf4dfB44tv2RhzwS3OkfQBjRrxrzQKA8r1KNCqe2tOoy3ADBHyX36Hduhs0A2FpcKaD8qgH3jWMhHyROGt3GZfC+Zf6W3elpEu671DDnTNj/S37mSNNh3XPk4zj36N8YNq7L3k05ocwt5aH3AxxRfS0/FY7yrXRreR1nCdLNutjVrYfDAdTSs2JrtfIhB7Kjm5O4cN58LeM2gdsOcPhyRhEyvXrkWY2NwtMH71wRfcLHeZT6VKuC2IlNQFNTJmsALhjmN+ZsVF/CZms16xSWHHzNtL6WXNPpnNb59HRdD6NLD7No1FpgXorXqZO0zuUzMbnViZwvtJ2zj+oWpU+ppVCQmGIDPk4NUJ3Nru4WnpfRqy4PC20HUYcjwHVKZ5r7XNq08WgXDt1nUkdcyAlEvf7247uHIzyullv1jbV89vmjXkqx/0O59nmE6vZuF5snWnxNQ5vkRNbB7NFKpXq52LVmViugRAtwoA52Op8BIbNpjDYSkp3UqNNT/8AXSAPynD7B9o9bF7VXC5FWjasuUanMqFgSf5beszp48upnlyQ65b+l2dU1BRT+h6HV3T5g2pQKVaifhZkJ391iDb3T6D6RdK8LhEYVKwD2ICpZqgNuXA+c+eqhK5jc3IIJudc2k2PA45xhOTVJ1+pX1clwvqaGxjalU5XOp46CPUeGp9imF8LSrUab5iyduxr6QLGTY6Su7QESsao0ADJMZC8h3igbRrxyY1o51GjmK0RhCNOt9m2GBxqVD9wqAPFzlv7r++coiFiAN50A8Z1vQJWp4khgR9mdfB/95w1SfoSr4HXD/ER7isRjCMTPnxtnL+0ejn2diRyCN/TVQ/KeK7HqZa9I/xAe/T9Z7v0upZ8Fil50a3vCEj5TwHCvZ0PJlPuInq/Du8Eo/P9DN1fE0z6D2E+bDUT/AB7tP0l0zJ6LVL4ZfAuP7r/AKzXM8/lVZJL5svropVsArsWI1NvgLRS1ePIpyXuE6DrIxqSl9JjfSJ9S2HjfURcNSMakpmvI9fDsB6iLhqTlulG2M9TD4Om5+tqomIyMFdaDXFg3C7WHM6geE9u7fKXpUbGta7E6rRU/efxPBePlv5VMIFx2zhcs7Yg1KlRtXdlUG5/bhOWe4YpSXsmdsS3SVna7CwNNMVjVpqqqqYSkqqAAq9XUPzJnO+2XDf9lTYXsjZbcLEKB8p0ezMRlqbSqfhdfcmHB/Uyv7Q9nHE4CuiKWYAuqjeSoJ0ng4ZGtVCT+X5I9A4/Ya+pqYDBrUwVKi98hoUabAGxy9UoIvMHpZsOkKGFwtCmqI9ekuVRpbOuYniTlvqYXafTrB4KmqNUz1FVR1VKzMCFHeO5fWeb9KenmLxpC07UkFyvVk9YL6Ht+WmkOj0Wpy5N0VUbvnr/ACSeWEVTPSul3THB4ajVp1KwNRlZclPtuCRbW26eI0dtVkdzhyaZZnJqKLVGDE7z5cIxwrk9pidFLX1LMbm5M06GzQJ6bQeLWmi43d9lDNqN9GamHdzmZmLHezG5gNo4cqSONkb4kfrOkWiBMHbFTLW3X0AI8Jp5cWzGVt+5hDVva8GbQmRagDK2sBUUjfM04UOx0lSpVljPpKtQE6CAeC55BNUkes8IcYRR3n9BGL017q3PM6/CNwdrXsBSlfU6Dn+0M1QKugF23X1svP1Pyiamx7T3C+4nwAleo+Y3+HIcBJ2N2NeNFFGHHViCCN4m1sPpAcLV6xk6zu2Ba2l7/oJiTVweGDoDbmI6gskXB9EUtrtHpWA9rmHf7SlUQ8xZx+k38H04wNXu4hQeT3Q/HSeNDZy8ojggN15mZPA4Jfdtf9lmOtmu+T3TEulek6oysGVl7LBh2lI4ec+f8TsmrTuSAQN5U7reG/4S19amqO6n+FmWUKtSpcks9ySWJYm5O8nnOui8f+ybk3adfIXNm9WuKPbuhdW+HP5gf6kWbxM8g2H7SHwy5Dh0K6bnYNoLDfOnwPtTwr99KqHjcBx7x+08/qfH5/UclHgvw1GOqs7a8U59enOBIv8ASU9c4PutFKX7Nl/lf4M6+pD4m4MZ4x/pcxevtF9KM+ubD59vNr6VM3aG2G7SUu8A2eoRdadhqAPvP4bhx5HIO2i9XqQrKCq1M5urNTO4oOAI3Ny3cwKg2XDH/wAdY28ZwbT6LuPG1zIlgH+oJvcsczMTcszMLknibx8O2baWAHL6S/8A+UDQa1IDxH+YlDbRNlsxFw6mxOq5Sbe+046jF6mGWNcWqLeOW2akzocb0po0Ex6nMz1atUKEsRlNNVDZt1t/PdOS2z0tx+NUU1dqVO2UrS0zAC3afefhDpgUAGlzzOsTIARYAaN+kzcHiMWN7mrfxf4FmeslLhcGFhNgZRqfOX0wSrwl1oNjNeOGKKjyNmXXTtP5oP7TLajSVqvef8y/4iWRJBK2PLpCM5rpCPrPMLOkM53pEPrB+UH4mc9V/DGx9mTTqlTcGW02jfRhKMUxqLLgn2XmrA7jAtfnK8UFCqFBwq/eN/CFXHBe4g8zvlOPDQdt9k61ZnN2N/kIOKKEcUUUUhBTb2Kb0z+Y/ITEmzsNtHHivyM74PviyNHLFkkopeoQgaQgXwwPCWYxEDiiFF8Cp4QH/TBr6TUyyIXU+Q+cRwRLMc7KPOKbWWKL6SDuZ6kME7GwUk8gCZY28lOlXTBU6a3U0RVrN3qhcrceC6m/u04+edIdoYnC1EWhth8QDcNkcnIVsNcxPGX9g4+pWx9DrHZh12HVzoM1mBOa+m4QS1E8slapK3w//Cpj00Mabu2/kavSOtm2tjWzhsqU1DAALph1IsBw5QDr/wBuQB9wjTXvG1vlK/SnEn6dtCqqdhqxpKfu2FPILW00C39JRobYxC4eyqSlqZZ7oVVsysNNNb2FzznVZNqSodxttmrSoN1Stbsg6knk5U+PeUj0mftYfZ6jUVDa4JHaVdRw3yGA2zVqLTpMyhSpbIo1Jzu+Y+rGVcTUzMoINw1YX7Q06xLb9+mmk6Rybl/UXbTNG+kC57Q8j8xDFYBl7Xp+stHIgxg2MKwgmkAjNqMczaG2bfwuFXTz1lqVnOrf+Q/4r+0szlDtneXSGMweka9pD4EfH/ebxmN0kXsofFh7wP2iahfu2NDs58xo5jTGLYooopCCiiikIKKKKQgooopCCmjsVyHI4EG/pKeHwzVDZR+w85vYTCCmthv4nmf2ljDB3YrLF4rxrxry6KSvFeRvFeQA95G+voYryJOogsgS8UjeKSyH0ni+hWzbM3/T8Jm71/o9K9xqDu1gn6JYGpTythKNtWsqCn2ipBJy2voTFFM9N0M0jzPpxsyjQNRaSBFBcgKTa4wuYfHWD2fs+kcHSbILk4e5BK3+vpLrbfppFFLEXfZXZJtm0lw9GqF7YyUw2ZjZCjEi17b5hY1dKHk59fpDftFFLUekIWDAN3vQfMx4pbOQNoJoopAIzW3n85/xEsx4pyh7neXSImZXSH7IfmHyMUUXN9xhh2jmooopilwUUUUhBRRRSEFHEaKQgSstjpyX/ERqQuwHiIoo/wDyAdLTpBRZQAOQko0U0RBRjFFIQUaNFAQUi3CKKBkJRRRQk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0" name="Picture 6" descr="http://luxedb.com/wp-content/uploads/2011/09/Ingvar-Kamprad-%E2%80%94-king-of-IKEA-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2333" y="2286000"/>
            <a:ext cx="1985206" cy="1814351"/>
          </a:xfrm>
          <a:prstGeom prst="rect">
            <a:avLst/>
          </a:prstGeom>
          <a:noFill/>
          <a:ln w="44450">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http://cilight.net/wp-content/uploads/2011/04/ikea-furniture3.jpg"/>
          <p:cNvPicPr>
            <a:picLocks noChangeAspect="1" noChangeArrowheads="1"/>
          </p:cNvPicPr>
          <p:nvPr/>
        </p:nvPicPr>
        <p:blipFill rotWithShape="1">
          <a:blip r:embed="rId5">
            <a:extLst>
              <a:ext uri="{28A0092B-C50C-407E-A947-70E740481C1C}">
                <a14:useLocalDpi xmlns:a14="http://schemas.microsoft.com/office/drawing/2010/main" val="0"/>
              </a:ext>
            </a:extLst>
          </a:blip>
          <a:srcRect t="25828" b="7207"/>
          <a:stretch/>
        </p:blipFill>
        <p:spPr bwMode="auto">
          <a:xfrm>
            <a:off x="6441752" y="4575110"/>
            <a:ext cx="2395787" cy="1604373"/>
          </a:xfrm>
          <a:prstGeom prst="rect">
            <a:avLst/>
          </a:prstGeom>
          <a:noFill/>
          <a:ln w="444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937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030"/>
                                        </p:tgtEl>
                                        <p:attrNameLst>
                                          <p:attrName>style.visibility</p:attrName>
                                        </p:attrNameLst>
                                      </p:cBhvr>
                                      <p:to>
                                        <p:strVal val="visible"/>
                                      </p:to>
                                    </p:set>
                                    <p:anim calcmode="lin" valueType="num">
                                      <p:cBhvr>
                                        <p:cTn id="12" dur="500" fill="hold"/>
                                        <p:tgtEl>
                                          <p:spTgt spid="1030"/>
                                        </p:tgtEl>
                                        <p:attrNameLst>
                                          <p:attrName>ppt_w</p:attrName>
                                        </p:attrNameLst>
                                      </p:cBhvr>
                                      <p:tavLst>
                                        <p:tav tm="0">
                                          <p:val>
                                            <p:fltVal val="0"/>
                                          </p:val>
                                        </p:tav>
                                        <p:tav tm="100000">
                                          <p:val>
                                            <p:strVal val="#ppt_w"/>
                                          </p:val>
                                        </p:tav>
                                      </p:tavLst>
                                    </p:anim>
                                    <p:anim calcmode="lin" valueType="num">
                                      <p:cBhvr>
                                        <p:cTn id="13" dur="500" fill="hold"/>
                                        <p:tgtEl>
                                          <p:spTgt spid="1030"/>
                                        </p:tgtEl>
                                        <p:attrNameLst>
                                          <p:attrName>ppt_h</p:attrName>
                                        </p:attrNameLst>
                                      </p:cBhvr>
                                      <p:tavLst>
                                        <p:tav tm="0">
                                          <p:val>
                                            <p:fltVal val="0"/>
                                          </p:val>
                                        </p:tav>
                                        <p:tav tm="100000">
                                          <p:val>
                                            <p:strVal val="#ppt_h"/>
                                          </p:val>
                                        </p:tav>
                                      </p:tavLst>
                                    </p:anim>
                                    <p:animEffect transition="in" filter="fade">
                                      <p:cBhvr>
                                        <p:cTn id="14" dur="500"/>
                                        <p:tgtEl>
                                          <p:spTgt spid="1030"/>
                                        </p:tgtEl>
                                      </p:cBhvr>
                                    </p:animEffect>
                                  </p:childTnLst>
                                </p:cTn>
                              </p:par>
                              <p:par>
                                <p:cTn id="15" presetID="53" presetClass="entr" presetSubtype="16" fill="hold" nodeType="withEffect">
                                  <p:stCondLst>
                                    <p:cond delay="0"/>
                                  </p:stCondLst>
                                  <p:childTnLst>
                                    <p:set>
                                      <p:cBhvr>
                                        <p:cTn id="16" dur="1" fill="hold">
                                          <p:stCondLst>
                                            <p:cond delay="0"/>
                                          </p:stCondLst>
                                        </p:cTn>
                                        <p:tgtEl>
                                          <p:spTgt spid="1034"/>
                                        </p:tgtEl>
                                        <p:attrNameLst>
                                          <p:attrName>style.visibility</p:attrName>
                                        </p:attrNameLst>
                                      </p:cBhvr>
                                      <p:to>
                                        <p:strVal val="visible"/>
                                      </p:to>
                                    </p:set>
                                    <p:anim calcmode="lin" valueType="num">
                                      <p:cBhvr>
                                        <p:cTn id="17" dur="500" fill="hold"/>
                                        <p:tgtEl>
                                          <p:spTgt spid="1034"/>
                                        </p:tgtEl>
                                        <p:attrNameLst>
                                          <p:attrName>ppt_w</p:attrName>
                                        </p:attrNameLst>
                                      </p:cBhvr>
                                      <p:tavLst>
                                        <p:tav tm="0">
                                          <p:val>
                                            <p:fltVal val="0"/>
                                          </p:val>
                                        </p:tav>
                                        <p:tav tm="100000">
                                          <p:val>
                                            <p:strVal val="#ppt_w"/>
                                          </p:val>
                                        </p:tav>
                                      </p:tavLst>
                                    </p:anim>
                                    <p:anim calcmode="lin" valueType="num">
                                      <p:cBhvr>
                                        <p:cTn id="18" dur="500" fill="hold"/>
                                        <p:tgtEl>
                                          <p:spTgt spid="1034"/>
                                        </p:tgtEl>
                                        <p:attrNameLst>
                                          <p:attrName>ppt_h</p:attrName>
                                        </p:attrNameLst>
                                      </p:cBhvr>
                                      <p:tavLst>
                                        <p:tav tm="0">
                                          <p:val>
                                            <p:fltVal val="0"/>
                                          </p:val>
                                        </p:tav>
                                        <p:tav tm="100000">
                                          <p:val>
                                            <p:strVal val="#ppt_h"/>
                                          </p:val>
                                        </p:tav>
                                      </p:tavLst>
                                    </p:anim>
                                    <p:animEffect transition="in" filter="fade">
                                      <p:cBhvr>
                                        <p:cTn id="19"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28600"/>
            <a:ext cx="4264152" cy="758952"/>
          </a:xfrm>
        </p:spPr>
        <p:txBody>
          <a:bodyPr>
            <a:normAutofit/>
          </a:bodyPr>
          <a:lstStyle/>
          <a:p>
            <a:r>
              <a:rPr lang="en-US" sz="3200" b="1" u="sng" dirty="0" smtClean="0">
                <a:solidFill>
                  <a:schemeClr val="tx1"/>
                </a:solidFill>
              </a:rPr>
              <a:t>Billboards:</a:t>
            </a:r>
            <a:endParaRPr lang="en-US" sz="3200" b="1" u="sng" dirty="0">
              <a:solidFill>
                <a:schemeClr val="tx1"/>
              </a:solidFill>
            </a:endParaRPr>
          </a:p>
        </p:txBody>
      </p:sp>
      <p:sp>
        <p:nvSpPr>
          <p:cNvPr id="3" name="Content Placeholder 2"/>
          <p:cNvSpPr>
            <a:spLocks noGrp="1"/>
          </p:cNvSpPr>
          <p:nvPr>
            <p:ph sz="quarter" idx="1"/>
          </p:nvPr>
        </p:nvSpPr>
        <p:spPr>
          <a:xfrm>
            <a:off x="4572000" y="5181600"/>
            <a:ext cx="4343400" cy="1444752"/>
          </a:xfrm>
        </p:spPr>
        <p:txBody>
          <a:bodyPr>
            <a:normAutofit/>
          </a:bodyPr>
          <a:lstStyle/>
          <a:p>
            <a:pPr marL="0" indent="0" algn="ctr">
              <a:buNone/>
            </a:pPr>
            <a:r>
              <a:rPr lang="en-US" sz="1800" b="1" dirty="0" smtClean="0"/>
              <a:t>A total of 13 billboards will be utilized over the period of a year throughout the Round Rock &amp; Austin areas &amp; communities.</a:t>
            </a:r>
          </a:p>
          <a:p>
            <a:pPr algn="ctr"/>
            <a:endParaRPr lang="en-US" sz="20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273050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764117354"/>
              </p:ext>
            </p:extLst>
          </p:nvPr>
        </p:nvGraphicFramePr>
        <p:xfrm>
          <a:off x="4648200" y="1265238"/>
          <a:ext cx="4286250" cy="3925823"/>
        </p:xfrm>
        <a:graphic>
          <a:graphicData uri="http://schemas.openxmlformats.org/drawingml/2006/table">
            <a:tbl>
              <a:tblPr firstRow="1" firstCol="1" bandRow="1"/>
              <a:tblGrid>
                <a:gridCol w="2326640"/>
                <a:gridCol w="1959610"/>
              </a:tblGrid>
              <a:tr h="485775">
                <a:tc>
                  <a:txBody>
                    <a:bodyPr/>
                    <a:lstStyle/>
                    <a:p>
                      <a:pPr marL="0" marR="0" algn="r">
                        <a:lnSpc>
                          <a:spcPct val="115000"/>
                        </a:lnSpc>
                        <a:spcBef>
                          <a:spcPts val="0"/>
                        </a:spcBef>
                        <a:spcAft>
                          <a:spcPts val="0"/>
                        </a:spcAft>
                      </a:pPr>
                      <a:r>
                        <a:rPr lang="en-US" sz="1400" b="1" u="sng" dirty="0">
                          <a:solidFill>
                            <a:srgbClr val="000000"/>
                          </a:solidFill>
                          <a:effectLst/>
                          <a:latin typeface="Calibri"/>
                          <a:ea typeface="Calibri"/>
                          <a:cs typeface="Calibri"/>
                        </a:rPr>
                        <a:t>Advertising Media Selection:</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u="none" strike="noStrike"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i="1" u="sng" dirty="0">
                          <a:solidFill>
                            <a:srgbClr val="000000"/>
                          </a:solidFill>
                          <a:effectLst/>
                          <a:latin typeface="Calibri"/>
                          <a:ea typeface="Calibri"/>
                          <a:cs typeface="Calibri"/>
                        </a:rPr>
                        <a:t>Billboards:</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u="none" strike="noStrike"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5775">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Company:</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rgbClr val="000000"/>
                          </a:solidFill>
                          <a:effectLst/>
                          <a:latin typeface="Calibri"/>
                          <a:ea typeface="Calibri"/>
                          <a:cs typeface="Calibri"/>
                        </a:rPr>
                        <a:t>LAMAR Advertising</a:t>
                      </a:r>
                      <a:endParaRPr lang="en-US" sz="1400" b="1" dirty="0">
                        <a:effectLst/>
                        <a:latin typeface="Calibri"/>
                        <a:ea typeface="Calibri"/>
                        <a:cs typeface="Times New Roman"/>
                      </a:endParaRPr>
                    </a:p>
                    <a:p>
                      <a:pPr marL="0" marR="0" algn="ctr">
                        <a:lnSpc>
                          <a:spcPct val="115000"/>
                        </a:lnSpc>
                        <a:spcBef>
                          <a:spcPts val="0"/>
                        </a:spcBef>
                        <a:spcAft>
                          <a:spcPts val="0"/>
                        </a:spcAft>
                      </a:pPr>
                      <a:r>
                        <a:rPr lang="en-US" sz="1400" b="1" dirty="0">
                          <a:effectLst/>
                          <a:latin typeface="Calibri"/>
                          <a:ea typeface="Calibri"/>
                          <a:cs typeface="Calibri"/>
                        </a:rPr>
                        <a:t> </a:t>
                      </a:r>
                      <a:endParaRPr lang="en-US"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5775">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Size:</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Calibri"/>
                        </a:rPr>
                        <a:t>14' X 48'</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5775">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Costs per unit per month:</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Calibri"/>
                        </a:rPr>
                        <a:t>$5,000</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5775">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Type of time period:</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Calibri"/>
                        </a:rPr>
                        <a:t>6 months/Continuous</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5775">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 of units:</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effectLst/>
                          <a:latin typeface="Calibri"/>
                          <a:ea typeface="Calibri"/>
                          <a:cs typeface="Calibri"/>
                        </a:rPr>
                        <a:t>3</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5775">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Costs per month for 3 units:</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Calibri"/>
                        </a:rPr>
                        <a:t>$15,000</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5775">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Costs Per Time Period:</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Calibri"/>
                        </a:rPr>
                        <a:t>$90,000</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05028406"/>
              </p:ext>
            </p:extLst>
          </p:nvPr>
        </p:nvGraphicFramePr>
        <p:xfrm>
          <a:off x="152400" y="1676400"/>
          <a:ext cx="4419600" cy="4171187"/>
        </p:xfrm>
        <a:graphic>
          <a:graphicData uri="http://schemas.openxmlformats.org/drawingml/2006/table">
            <a:tbl>
              <a:tblPr firstRow="1" firstCol="1" bandRow="1"/>
              <a:tblGrid>
                <a:gridCol w="2399024"/>
                <a:gridCol w="2020576"/>
              </a:tblGrid>
              <a:tr h="476250">
                <a:tc>
                  <a:txBody>
                    <a:bodyPr/>
                    <a:lstStyle/>
                    <a:p>
                      <a:pPr marL="0" marR="0" algn="r">
                        <a:lnSpc>
                          <a:spcPct val="115000"/>
                        </a:lnSpc>
                        <a:spcBef>
                          <a:spcPts val="0"/>
                        </a:spcBef>
                        <a:spcAft>
                          <a:spcPts val="0"/>
                        </a:spcAft>
                      </a:pPr>
                      <a:r>
                        <a:rPr lang="en-US" sz="1400" b="1" u="sng" dirty="0">
                          <a:solidFill>
                            <a:srgbClr val="000000"/>
                          </a:solidFill>
                          <a:effectLst/>
                          <a:latin typeface="Calibri"/>
                          <a:ea typeface="Calibri"/>
                          <a:cs typeface="Calibri"/>
                        </a:rPr>
                        <a:t>Advertising Media Selection:</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u="none" strike="noStrike"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i="1" u="sng" dirty="0">
                          <a:solidFill>
                            <a:srgbClr val="000000"/>
                          </a:solidFill>
                          <a:effectLst/>
                          <a:latin typeface="Calibri"/>
                          <a:ea typeface="Calibri"/>
                          <a:cs typeface="Calibri"/>
                        </a:rPr>
                        <a:t>Billboards:</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u="none" strike="noStrike"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76250">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Company:</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rgbClr val="000000"/>
                          </a:solidFill>
                          <a:effectLst/>
                          <a:latin typeface="Calibri"/>
                          <a:ea typeface="Calibri"/>
                          <a:cs typeface="Calibri"/>
                        </a:rPr>
                        <a:t>Johnson Outdoor Advertising</a:t>
                      </a:r>
                      <a:endParaRPr lang="en-US" sz="1400" b="1" dirty="0">
                        <a:effectLst/>
                        <a:latin typeface="Calibri"/>
                        <a:ea typeface="Calibri"/>
                        <a:cs typeface="Times New Roman"/>
                      </a:endParaRPr>
                    </a:p>
                    <a:p>
                      <a:pPr marL="0" marR="0" algn="ctr">
                        <a:lnSpc>
                          <a:spcPct val="115000"/>
                        </a:lnSpc>
                        <a:spcBef>
                          <a:spcPts val="0"/>
                        </a:spcBef>
                        <a:spcAft>
                          <a:spcPts val="0"/>
                        </a:spcAft>
                      </a:pPr>
                      <a:r>
                        <a:rPr lang="en-US" sz="1400" b="1" dirty="0">
                          <a:effectLst/>
                          <a:latin typeface="Calibri"/>
                          <a:ea typeface="Calibri"/>
                          <a:cs typeface="Calibri"/>
                        </a:rPr>
                        <a:t> </a:t>
                      </a:r>
                      <a:endParaRPr lang="en-US"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76250">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Size:</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Calibri"/>
                        </a:rPr>
                        <a:t>14' X 48'</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76250">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Costs per unit per month:</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Calibri"/>
                        </a:rPr>
                        <a:t>$1,200</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76250">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Type of time period:</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Calibri"/>
                        </a:rPr>
                        <a:t>Per month/Pulsating</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76250">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 of units:</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effectLst/>
                          <a:latin typeface="Calibri"/>
                          <a:ea typeface="Calibri"/>
                          <a:cs typeface="Calibri"/>
                        </a:rPr>
                        <a:t>10</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76250">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Costs per month for 10 units:</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Calibri"/>
                        </a:rPr>
                        <a:t>$12,000</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76250">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Costs Per Time Period:</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Calibri"/>
                        </a:rPr>
                        <a:t>$31,200</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558540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367442"/>
            <a:ext cx="4346448" cy="623158"/>
          </a:xfrm>
        </p:spPr>
        <p:txBody>
          <a:bodyPr/>
          <a:lstStyle/>
          <a:p>
            <a:pPr algn="l"/>
            <a:r>
              <a:rPr lang="en-US" b="1" u="sng" dirty="0" smtClean="0">
                <a:solidFill>
                  <a:schemeClr val="tx1"/>
                </a:solidFill>
              </a:rPr>
              <a:t>Billboards:</a:t>
            </a:r>
            <a:endParaRPr lang="en-US" b="1" u="sng" dirty="0">
              <a:solidFill>
                <a:schemeClr val="tx1"/>
              </a:solidFill>
            </a:endParaRPr>
          </a:p>
        </p:txBody>
      </p:sp>
      <p:sp>
        <p:nvSpPr>
          <p:cNvPr id="3" name="Content Placeholder 2"/>
          <p:cNvSpPr>
            <a:spLocks noGrp="1"/>
          </p:cNvSpPr>
          <p:nvPr>
            <p:ph sz="quarter" idx="1"/>
          </p:nvPr>
        </p:nvSpPr>
        <p:spPr>
          <a:xfrm>
            <a:off x="301752" y="1527048"/>
            <a:ext cx="8503920" cy="4797552"/>
          </a:xfrm>
        </p:spPr>
        <p:txBody>
          <a:bodyPr>
            <a:normAutofit lnSpcReduction="10000"/>
          </a:bodyPr>
          <a:lstStyle/>
          <a:p>
            <a:r>
              <a:rPr lang="en-US" sz="2400" b="1" dirty="0" smtClean="0"/>
              <a:t>A total of $121,200 of the budget will be spent on billboard advertisements.</a:t>
            </a:r>
          </a:p>
          <a:p>
            <a:endParaRPr lang="en-US" sz="2400" b="1" dirty="0"/>
          </a:p>
          <a:p>
            <a:r>
              <a:rPr lang="en-US" sz="2400" b="1" dirty="0"/>
              <a:t>3</a:t>
            </a:r>
            <a:r>
              <a:rPr lang="en-US" sz="2400" b="1" dirty="0" smtClean="0"/>
              <a:t> </a:t>
            </a:r>
            <a:r>
              <a:rPr lang="en-US" sz="2400" b="1" dirty="0"/>
              <a:t>of the billboards will be done through LAMAR Advertising. </a:t>
            </a:r>
            <a:endParaRPr lang="en-US" sz="2400" b="1" dirty="0" smtClean="0"/>
          </a:p>
          <a:p>
            <a:endParaRPr lang="en-US" sz="2400" b="1" dirty="0"/>
          </a:p>
          <a:p>
            <a:r>
              <a:rPr lang="en-US" sz="2400" b="1" dirty="0" smtClean="0"/>
              <a:t>LAMAR will do the more elaborate billboards.</a:t>
            </a:r>
          </a:p>
          <a:p>
            <a:endParaRPr lang="en-US" sz="2400" b="1" dirty="0"/>
          </a:p>
          <a:p>
            <a:r>
              <a:rPr lang="en-US" sz="2400" b="1" dirty="0" smtClean="0"/>
              <a:t>10 </a:t>
            </a:r>
            <a:r>
              <a:rPr lang="en-US" sz="2400" b="1" dirty="0"/>
              <a:t>billboards will be done through Johnson Outdoor </a:t>
            </a:r>
            <a:r>
              <a:rPr lang="en-US" sz="2400" b="1" dirty="0" smtClean="0"/>
              <a:t>Advertising.</a:t>
            </a:r>
          </a:p>
          <a:p>
            <a:endParaRPr lang="en-US" sz="2400" b="1" dirty="0"/>
          </a:p>
          <a:p>
            <a:r>
              <a:rPr lang="en-US" sz="2400" b="1" dirty="0" smtClean="0"/>
              <a:t>Good way to reach a large # of consumers.</a:t>
            </a:r>
          </a:p>
          <a:p>
            <a:endParaRPr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7502"/>
            <a:ext cx="2725737"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9022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600200"/>
            <a:ext cx="6400800" cy="4572000"/>
          </a:xfrm>
          <a:prstGeom prst="rect">
            <a:avLst/>
          </a:prstGeom>
          <a:ln w="38100">
            <a:solidFill>
              <a:schemeClr val="tx1"/>
            </a:solidFill>
          </a:ln>
        </p:spPr>
      </p:pic>
      <p:sp>
        <p:nvSpPr>
          <p:cNvPr id="5" name="TextBox 4"/>
          <p:cNvSpPr txBox="1"/>
          <p:nvPr/>
        </p:nvSpPr>
        <p:spPr>
          <a:xfrm>
            <a:off x="3505200" y="304800"/>
            <a:ext cx="5410200" cy="523220"/>
          </a:xfrm>
          <a:prstGeom prst="rect">
            <a:avLst/>
          </a:prstGeom>
          <a:noFill/>
        </p:spPr>
        <p:txBody>
          <a:bodyPr wrap="square" rtlCol="0">
            <a:spAutoFit/>
          </a:bodyPr>
          <a:lstStyle/>
          <a:p>
            <a:r>
              <a:rPr lang="en-US" sz="2800" b="1" u="sng" dirty="0" smtClean="0"/>
              <a:t>Example of a Billboard Ad.:</a:t>
            </a:r>
            <a:endParaRPr lang="en-US" sz="2800" b="1" u="sng"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3599"/>
            <a:ext cx="2725737"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8112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2045"/>
            <a:ext cx="273050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072489487"/>
              </p:ext>
            </p:extLst>
          </p:nvPr>
        </p:nvGraphicFramePr>
        <p:xfrm>
          <a:off x="333703" y="1447800"/>
          <a:ext cx="6463864" cy="4724400"/>
        </p:xfrm>
        <a:graphic>
          <a:graphicData uri="http://schemas.openxmlformats.org/drawingml/2006/table">
            <a:tbl>
              <a:tblPr firstRow="1" firstCol="1" bandRow="1"/>
              <a:tblGrid>
                <a:gridCol w="1560243"/>
                <a:gridCol w="4903621"/>
              </a:tblGrid>
              <a:tr h="1098687">
                <a:tc>
                  <a:txBody>
                    <a:bodyPr/>
                    <a:lstStyle/>
                    <a:p>
                      <a:pPr marL="0" marR="0" algn="ctr">
                        <a:lnSpc>
                          <a:spcPct val="115000"/>
                        </a:lnSpc>
                        <a:spcBef>
                          <a:spcPts val="0"/>
                        </a:spcBef>
                        <a:spcAft>
                          <a:spcPts val="0"/>
                        </a:spcAft>
                      </a:pPr>
                      <a:r>
                        <a:rPr lang="en-US" sz="1400" b="1" u="sng" dirty="0">
                          <a:solidFill>
                            <a:srgbClr val="000000"/>
                          </a:solidFill>
                          <a:effectLst/>
                          <a:latin typeface="Calibri"/>
                          <a:ea typeface="Calibri"/>
                          <a:cs typeface="Calibri"/>
                        </a:rPr>
                        <a:t>Costs to run units:</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b="1"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solidFill>
                            <a:srgbClr val="000000"/>
                          </a:solidFill>
                          <a:effectLst/>
                          <a:latin typeface="Calibri"/>
                          <a:ea typeface="Calibri"/>
                          <a:cs typeface="Calibri"/>
                        </a:rPr>
                        <a:t>Units 1-2</a:t>
                      </a:r>
                      <a:r>
                        <a:rPr lang="en-US" sz="1400" dirty="0">
                          <a:solidFill>
                            <a:srgbClr val="000000"/>
                          </a:solidFill>
                          <a:effectLst/>
                          <a:latin typeface="Calibri"/>
                          <a:ea typeface="Calibri"/>
                          <a:cs typeface="Calibri"/>
                        </a:rPr>
                        <a:t> will run in the months of December 2011, January &amp; February 2012</a:t>
                      </a:r>
                      <a:r>
                        <a:rPr lang="en-US" sz="1400" dirty="0" smtClean="0">
                          <a:solidFill>
                            <a:srgbClr val="000000"/>
                          </a:solidFill>
                          <a:effectLst/>
                          <a:latin typeface="Calibri"/>
                          <a:ea typeface="Calibri"/>
                          <a:cs typeface="Calibri"/>
                        </a:rPr>
                        <a:t>.</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25142">
                <a:tc>
                  <a:txBody>
                    <a:bodyPr/>
                    <a:lstStyle/>
                    <a:p>
                      <a:pPr marL="0" marR="0" algn="ctr">
                        <a:lnSpc>
                          <a:spcPct val="115000"/>
                        </a:lnSpc>
                        <a:spcBef>
                          <a:spcPts val="0"/>
                        </a:spcBef>
                        <a:spcAft>
                          <a:spcPts val="0"/>
                        </a:spcAft>
                      </a:pPr>
                      <a:r>
                        <a:rPr lang="en-US" sz="1400" b="1" dirty="0">
                          <a:effectLst/>
                          <a:latin typeface="Calibri"/>
                          <a:ea typeface="Calibri"/>
                          <a:cs typeface="Calibri"/>
                        </a:rPr>
                        <a:t>$7,200</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solidFill>
                            <a:srgbClr val="000000"/>
                          </a:solidFill>
                          <a:effectLst/>
                          <a:latin typeface="Calibri"/>
                          <a:ea typeface="Calibri"/>
                          <a:cs typeface="Calibri"/>
                        </a:rPr>
                        <a:t>Units 3-4 </a:t>
                      </a:r>
                      <a:r>
                        <a:rPr lang="en-US" sz="1400" dirty="0">
                          <a:solidFill>
                            <a:srgbClr val="000000"/>
                          </a:solidFill>
                          <a:effectLst/>
                          <a:latin typeface="Calibri"/>
                          <a:ea typeface="Calibri"/>
                          <a:cs typeface="Calibri"/>
                        </a:rPr>
                        <a:t>will run in the months of March, April &amp; May 2012</a:t>
                      </a:r>
                      <a:r>
                        <a:rPr lang="en-US" sz="1400" dirty="0" smtClean="0">
                          <a:solidFill>
                            <a:srgbClr val="000000"/>
                          </a:solidFill>
                          <a:effectLst/>
                          <a:latin typeface="Calibri"/>
                          <a:ea typeface="Calibri"/>
                          <a:cs typeface="Calibri"/>
                        </a:rPr>
                        <a:t>.</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25142">
                <a:tc>
                  <a:txBody>
                    <a:bodyPr/>
                    <a:lstStyle/>
                    <a:p>
                      <a:pPr marL="0" marR="0" algn="ctr">
                        <a:lnSpc>
                          <a:spcPct val="115000"/>
                        </a:lnSpc>
                        <a:spcBef>
                          <a:spcPts val="0"/>
                        </a:spcBef>
                        <a:spcAft>
                          <a:spcPts val="0"/>
                        </a:spcAft>
                      </a:pPr>
                      <a:r>
                        <a:rPr lang="en-US" sz="1400" b="1" dirty="0">
                          <a:effectLst/>
                          <a:latin typeface="Calibri"/>
                          <a:ea typeface="Calibri"/>
                          <a:cs typeface="Calibri"/>
                        </a:rPr>
                        <a:t>$7,200</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solidFill>
                            <a:srgbClr val="000000"/>
                          </a:solidFill>
                          <a:effectLst/>
                          <a:latin typeface="Calibri"/>
                          <a:ea typeface="Calibri"/>
                          <a:cs typeface="Calibri"/>
                        </a:rPr>
                        <a:t>Units 5-6 </a:t>
                      </a:r>
                      <a:r>
                        <a:rPr lang="en-US" sz="1400" dirty="0">
                          <a:solidFill>
                            <a:srgbClr val="000000"/>
                          </a:solidFill>
                          <a:effectLst/>
                          <a:latin typeface="Calibri"/>
                          <a:ea typeface="Calibri"/>
                          <a:cs typeface="Calibri"/>
                        </a:rPr>
                        <a:t>will run in the months of June, July &amp; August 2012</a:t>
                      </a:r>
                      <a:r>
                        <a:rPr lang="en-US" sz="1400" dirty="0" smtClean="0">
                          <a:solidFill>
                            <a:srgbClr val="000000"/>
                          </a:solidFill>
                          <a:effectLst/>
                          <a:latin typeface="Calibri"/>
                          <a:ea typeface="Calibri"/>
                          <a:cs typeface="Calibri"/>
                        </a:rPr>
                        <a:t>.</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98687">
                <a:tc>
                  <a:txBody>
                    <a:bodyPr/>
                    <a:lstStyle/>
                    <a:p>
                      <a:pPr marL="0" marR="0" algn="ctr">
                        <a:lnSpc>
                          <a:spcPct val="115000"/>
                        </a:lnSpc>
                        <a:spcBef>
                          <a:spcPts val="0"/>
                        </a:spcBef>
                        <a:spcAft>
                          <a:spcPts val="0"/>
                        </a:spcAft>
                      </a:pPr>
                      <a:r>
                        <a:rPr lang="en-US" sz="1400" b="1" dirty="0">
                          <a:effectLst/>
                          <a:latin typeface="Calibri"/>
                          <a:ea typeface="Calibri"/>
                          <a:cs typeface="Calibri"/>
                        </a:rPr>
                        <a:t>$7,200</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solidFill>
                            <a:srgbClr val="000000"/>
                          </a:solidFill>
                          <a:effectLst/>
                          <a:latin typeface="Calibri"/>
                          <a:ea typeface="Calibri"/>
                          <a:cs typeface="Calibri"/>
                        </a:rPr>
                        <a:t>Units 7-8 </a:t>
                      </a:r>
                      <a:r>
                        <a:rPr lang="en-US" sz="1400" dirty="0">
                          <a:solidFill>
                            <a:srgbClr val="000000"/>
                          </a:solidFill>
                          <a:effectLst/>
                          <a:latin typeface="Calibri"/>
                          <a:ea typeface="Calibri"/>
                          <a:cs typeface="Calibri"/>
                        </a:rPr>
                        <a:t>will run in the months of September, October &amp; November 2012</a:t>
                      </a:r>
                      <a:r>
                        <a:rPr lang="en-US" sz="1400" dirty="0" smtClean="0">
                          <a:solidFill>
                            <a:srgbClr val="000000"/>
                          </a:solidFill>
                          <a:effectLst/>
                          <a:latin typeface="Calibri"/>
                          <a:ea typeface="Calibri"/>
                          <a:cs typeface="Calibri"/>
                        </a:rPr>
                        <a:t>.</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25142">
                <a:tc>
                  <a:txBody>
                    <a:bodyPr/>
                    <a:lstStyle/>
                    <a:p>
                      <a:pPr marL="0" marR="0" algn="ctr">
                        <a:lnSpc>
                          <a:spcPct val="115000"/>
                        </a:lnSpc>
                        <a:spcBef>
                          <a:spcPts val="0"/>
                        </a:spcBef>
                        <a:spcAft>
                          <a:spcPts val="0"/>
                        </a:spcAft>
                      </a:pPr>
                      <a:r>
                        <a:rPr lang="en-US" sz="1400" b="1" dirty="0">
                          <a:effectLst/>
                          <a:latin typeface="Calibri"/>
                          <a:ea typeface="Calibri"/>
                          <a:cs typeface="Calibri"/>
                        </a:rPr>
                        <a:t>$2,400</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solidFill>
                            <a:srgbClr val="000000"/>
                          </a:solidFill>
                          <a:effectLst/>
                          <a:latin typeface="Calibri"/>
                          <a:ea typeface="Calibri"/>
                          <a:cs typeface="Calibri"/>
                        </a:rPr>
                        <a:t>Units 9-10 </a:t>
                      </a:r>
                      <a:r>
                        <a:rPr lang="en-US" sz="1400" dirty="0">
                          <a:solidFill>
                            <a:srgbClr val="000000"/>
                          </a:solidFill>
                          <a:effectLst/>
                          <a:latin typeface="Calibri"/>
                          <a:ea typeface="Calibri"/>
                          <a:cs typeface="Calibri"/>
                        </a:rPr>
                        <a:t>will run in December 2012 only.</a:t>
                      </a:r>
                      <a:endParaRPr lang="en-US" sz="1400" dirty="0">
                        <a:effectLst/>
                        <a:latin typeface="Calibri"/>
                        <a:ea typeface="Calibri"/>
                        <a:cs typeface="Times New Roman"/>
                      </a:endParaRPr>
                    </a:p>
                    <a:p>
                      <a:pPr marL="0" marR="0">
                        <a:lnSpc>
                          <a:spcPct val="115000"/>
                        </a:lnSpc>
                        <a:spcBef>
                          <a:spcPts val="0"/>
                        </a:spcBef>
                        <a:spcAft>
                          <a:spcPts val="0"/>
                        </a:spcAft>
                      </a:pPr>
                      <a:r>
                        <a:rPr lang="en-US" sz="1400" b="1" dirty="0">
                          <a:effectLst/>
                          <a:latin typeface="Calibri"/>
                          <a:ea typeface="Calibri"/>
                          <a:cs typeface="Calibri"/>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51600">
                <a:tc>
                  <a:txBody>
                    <a:bodyPr/>
                    <a:lstStyle/>
                    <a:p>
                      <a:pPr marL="0" marR="0" algn="ctr">
                        <a:lnSpc>
                          <a:spcPct val="115000"/>
                        </a:lnSpc>
                        <a:spcBef>
                          <a:spcPts val="0"/>
                        </a:spcBef>
                        <a:spcAft>
                          <a:spcPts val="0"/>
                        </a:spcAft>
                      </a:pPr>
                      <a:r>
                        <a:rPr lang="en-US" sz="1400" b="1" dirty="0">
                          <a:effectLst/>
                          <a:latin typeface="Calibri"/>
                          <a:ea typeface="Calibri"/>
                          <a:cs typeface="Calibri"/>
                        </a:rPr>
                        <a:t>TOTAL PER YEAR:</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effectLst/>
                          <a:latin typeface="Calibri"/>
                          <a:ea typeface="Calibri"/>
                          <a:cs typeface="Calibri"/>
                        </a:rPr>
                        <a:t>$31,200</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TextBox 5"/>
          <p:cNvSpPr txBox="1"/>
          <p:nvPr/>
        </p:nvSpPr>
        <p:spPr>
          <a:xfrm>
            <a:off x="3143687" y="293575"/>
            <a:ext cx="5686097" cy="646331"/>
          </a:xfrm>
          <a:prstGeom prst="rect">
            <a:avLst/>
          </a:prstGeom>
          <a:noFill/>
        </p:spPr>
        <p:txBody>
          <a:bodyPr wrap="square" rtlCol="0">
            <a:spAutoFit/>
          </a:bodyPr>
          <a:lstStyle/>
          <a:p>
            <a:pPr algn="ctr"/>
            <a:r>
              <a:rPr lang="en-US" b="1" u="sng" dirty="0" smtClean="0"/>
              <a:t>Pulsating Schedule for Johnson Outdoor Advertising Billboards:</a:t>
            </a:r>
            <a:endParaRPr lang="en-US" b="1" u="sng" dirty="0"/>
          </a:p>
        </p:txBody>
      </p:sp>
      <p:sp>
        <p:nvSpPr>
          <p:cNvPr id="7" name="TextBox 6"/>
          <p:cNvSpPr txBox="1"/>
          <p:nvPr/>
        </p:nvSpPr>
        <p:spPr>
          <a:xfrm>
            <a:off x="6858000" y="2133600"/>
            <a:ext cx="2014700" cy="2308324"/>
          </a:xfrm>
          <a:prstGeom prst="rect">
            <a:avLst/>
          </a:prstGeom>
          <a:noFill/>
        </p:spPr>
        <p:txBody>
          <a:bodyPr wrap="square" rtlCol="0">
            <a:spAutoFit/>
          </a:bodyPr>
          <a:lstStyle/>
          <a:p>
            <a:pPr algn="ctr"/>
            <a:r>
              <a:rPr lang="en-US" b="1" dirty="0" smtClean="0"/>
              <a:t>Each unit or billboard will run for 3 continuous months at the different increments scheduled.</a:t>
            </a:r>
            <a:endParaRPr lang="en-US" b="1" dirty="0"/>
          </a:p>
        </p:txBody>
      </p:sp>
    </p:spTree>
    <p:extLst>
      <p:ext uri="{BB962C8B-B14F-4D97-AF65-F5344CB8AC3E}">
        <p14:creationId xmlns:p14="http://schemas.microsoft.com/office/powerpoint/2010/main" val="583697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450" y="304800"/>
            <a:ext cx="4270248" cy="609600"/>
          </a:xfrm>
        </p:spPr>
        <p:txBody>
          <a:bodyPr>
            <a:normAutofit/>
          </a:bodyPr>
          <a:lstStyle/>
          <a:p>
            <a:pPr algn="l"/>
            <a:r>
              <a:rPr lang="en-US" sz="3200" b="1" u="sng" dirty="0" smtClean="0">
                <a:solidFill>
                  <a:schemeClr val="tx1"/>
                </a:solidFill>
              </a:rPr>
              <a:t>Bench Displays:</a:t>
            </a:r>
            <a:endParaRPr lang="en-US" sz="3200" b="1" u="sng" dirty="0">
              <a:solidFill>
                <a:schemeClr val="tx1"/>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906204863"/>
              </p:ext>
            </p:extLst>
          </p:nvPr>
        </p:nvGraphicFramePr>
        <p:xfrm>
          <a:off x="4495800" y="1600198"/>
          <a:ext cx="4419600" cy="4724404"/>
        </p:xfrm>
        <a:graphic>
          <a:graphicData uri="http://schemas.openxmlformats.org/drawingml/2006/table">
            <a:tbl>
              <a:tblPr firstRow="1" firstCol="1" bandRow="1"/>
              <a:tblGrid>
                <a:gridCol w="2399025"/>
                <a:gridCol w="2020575"/>
              </a:tblGrid>
              <a:tr h="631194">
                <a:tc>
                  <a:txBody>
                    <a:bodyPr/>
                    <a:lstStyle/>
                    <a:p>
                      <a:pPr marL="0" marR="0" algn="r">
                        <a:lnSpc>
                          <a:spcPct val="115000"/>
                        </a:lnSpc>
                        <a:spcBef>
                          <a:spcPts val="0"/>
                        </a:spcBef>
                        <a:spcAft>
                          <a:spcPts val="0"/>
                        </a:spcAft>
                      </a:pPr>
                      <a:r>
                        <a:rPr lang="en-US" sz="1400" b="1" u="sng" dirty="0">
                          <a:solidFill>
                            <a:srgbClr val="000000"/>
                          </a:solidFill>
                          <a:effectLst/>
                          <a:latin typeface="Calibri"/>
                          <a:ea typeface="Calibri"/>
                          <a:cs typeface="Calibri"/>
                        </a:rPr>
                        <a:t>Advertising Media Selection:</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u="none" strike="noStrike" dirty="0">
                          <a:effectLst/>
                          <a:latin typeface="Calibri"/>
                          <a:ea typeface="Calibri"/>
                          <a:cs typeface="Calibri"/>
                        </a:rPr>
                        <a:t> </a:t>
                      </a:r>
                      <a:endParaRPr lang="en-US" sz="1400" dirty="0">
                        <a:effectLst/>
                        <a:latin typeface="Calibri"/>
                        <a:ea typeface="Calibri"/>
                        <a:cs typeface="Times New Roman"/>
                      </a:endParaRPr>
                    </a:p>
                  </a:txBody>
                  <a:tcPr marL="68326" marR="6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i="1" u="sng" dirty="0">
                          <a:solidFill>
                            <a:srgbClr val="000000"/>
                          </a:solidFill>
                          <a:effectLst/>
                          <a:latin typeface="Calibri"/>
                          <a:ea typeface="Calibri"/>
                          <a:cs typeface="Calibri"/>
                        </a:rPr>
                        <a:t>Bench Displays:</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u="none" strike="noStrike" dirty="0">
                          <a:effectLst/>
                          <a:latin typeface="Calibri"/>
                          <a:ea typeface="Calibri"/>
                          <a:cs typeface="Calibri"/>
                        </a:rPr>
                        <a:t> </a:t>
                      </a:r>
                      <a:endParaRPr lang="en-US" sz="1400" dirty="0">
                        <a:effectLst/>
                        <a:latin typeface="Calibri"/>
                        <a:ea typeface="Calibri"/>
                        <a:cs typeface="Times New Roman"/>
                      </a:endParaRPr>
                    </a:p>
                  </a:txBody>
                  <a:tcPr marL="68326" marR="6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31194">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Company:</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326" marR="6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Calibri"/>
                        </a:rPr>
                        <a:t>Blue Line Media</a:t>
                      </a:r>
                      <a:endParaRPr lang="en-US" sz="1400" dirty="0">
                        <a:effectLst/>
                        <a:latin typeface="Calibri"/>
                        <a:ea typeface="Calibri"/>
                        <a:cs typeface="Times New Roman"/>
                      </a:endParaRPr>
                    </a:p>
                  </a:txBody>
                  <a:tcPr marL="68326" marR="6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6046">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Size:</a:t>
                      </a:r>
                      <a:endParaRPr lang="en-US" sz="1400" dirty="0">
                        <a:effectLst/>
                        <a:latin typeface="Calibri"/>
                        <a:ea typeface="Calibri"/>
                        <a:cs typeface="Times New Roman"/>
                      </a:endParaRPr>
                    </a:p>
                  </a:txBody>
                  <a:tcPr marL="68326" marR="6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Calibri"/>
                        </a:rPr>
                        <a:t>84" w by 30" h</a:t>
                      </a:r>
                      <a:endParaRPr lang="en-US" sz="1400" dirty="0">
                        <a:effectLst/>
                        <a:latin typeface="Calibri"/>
                        <a:ea typeface="Calibri"/>
                        <a:cs typeface="Times New Roman"/>
                      </a:endParaRPr>
                    </a:p>
                  </a:txBody>
                  <a:tcPr marL="68326" marR="6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31194">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Costs per unit per month:</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326" marR="6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effectLst/>
                          <a:latin typeface="Calibri"/>
                          <a:ea typeface="Calibri"/>
                          <a:cs typeface="Calibri"/>
                        </a:rPr>
                        <a:t>$300</a:t>
                      </a:r>
                      <a:endParaRPr lang="en-US" sz="1400" dirty="0">
                        <a:effectLst/>
                        <a:latin typeface="Calibri"/>
                        <a:ea typeface="Calibri"/>
                        <a:cs typeface="Times New Roman"/>
                      </a:endParaRPr>
                    </a:p>
                  </a:txBody>
                  <a:tcPr marL="68326" marR="6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31194">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Type of time period:</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326" marR="6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Calibri"/>
                        </a:rPr>
                        <a:t>6 months/Continuous</a:t>
                      </a:r>
                      <a:endParaRPr lang="en-US" sz="1400" dirty="0">
                        <a:effectLst/>
                        <a:latin typeface="Calibri"/>
                        <a:ea typeface="Calibri"/>
                        <a:cs typeface="Times New Roman"/>
                      </a:endParaRPr>
                    </a:p>
                  </a:txBody>
                  <a:tcPr marL="68326" marR="6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31194">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 of units:</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326" marR="6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effectLst/>
                          <a:latin typeface="Calibri"/>
                          <a:ea typeface="Calibri"/>
                          <a:cs typeface="Calibri"/>
                        </a:rPr>
                        <a:t>25</a:t>
                      </a:r>
                      <a:endParaRPr lang="en-US" sz="1400" dirty="0">
                        <a:effectLst/>
                        <a:latin typeface="Calibri"/>
                        <a:ea typeface="Calibri"/>
                        <a:cs typeface="Times New Roman"/>
                      </a:endParaRPr>
                    </a:p>
                  </a:txBody>
                  <a:tcPr marL="68326" marR="6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31194">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Costs per month for 25 units:</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326" marR="6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Calibri"/>
                        </a:rPr>
                        <a:t> </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dirty="0">
                          <a:effectLst/>
                          <a:latin typeface="Calibri"/>
                          <a:ea typeface="Calibri"/>
                          <a:cs typeface="Calibri"/>
                        </a:rPr>
                        <a:t>$7,500</a:t>
                      </a:r>
                      <a:endParaRPr lang="en-US" sz="1400" dirty="0">
                        <a:effectLst/>
                        <a:latin typeface="Calibri"/>
                        <a:ea typeface="Calibri"/>
                        <a:cs typeface="Times New Roman"/>
                      </a:endParaRPr>
                    </a:p>
                  </a:txBody>
                  <a:tcPr marL="68326" marR="6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31194">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Costs Per Time Period:</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326" marR="6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Calibri"/>
                        </a:rPr>
                        <a:t>$45,000</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8326" marR="68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2423"/>
            <a:ext cx="273050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1676400"/>
            <a:ext cx="4114800" cy="4832092"/>
          </a:xfrm>
          <a:prstGeom prst="rect">
            <a:avLst/>
          </a:prstGeom>
          <a:noFill/>
        </p:spPr>
        <p:txBody>
          <a:bodyPr wrap="square" rtlCol="0">
            <a:spAutoFit/>
          </a:bodyPr>
          <a:lstStyle/>
          <a:p>
            <a:pPr marL="285750" indent="-285750">
              <a:buFont typeface="Arial" pitchFamily="34" charset="0"/>
              <a:buChar char="•"/>
            </a:pPr>
            <a:r>
              <a:rPr lang="en-US" sz="1700" b="1" dirty="0" smtClean="0"/>
              <a:t>A total of 25 bench displays will be utilized.</a:t>
            </a:r>
          </a:p>
          <a:p>
            <a:pPr marL="285750" indent="-285750">
              <a:buFont typeface="Arial" pitchFamily="34" charset="0"/>
              <a:buChar char="•"/>
            </a:pPr>
            <a:r>
              <a:rPr lang="en-US" sz="1700" b="1" dirty="0" smtClean="0"/>
              <a:t>Dec. 2011 - May 2012: bench displays will run.</a:t>
            </a:r>
          </a:p>
          <a:p>
            <a:pPr marL="285750" indent="-285750">
              <a:buFont typeface="Arial" pitchFamily="34" charset="0"/>
              <a:buChar char="•"/>
            </a:pPr>
            <a:r>
              <a:rPr lang="en-US" sz="1700" b="1" dirty="0" smtClean="0"/>
              <a:t>$45,000 of the budget will be spent on bench displays.</a:t>
            </a:r>
            <a:endParaRPr lang="en-US" sz="1700" b="1" dirty="0"/>
          </a:p>
          <a:p>
            <a:pPr marL="285750" indent="-285750">
              <a:buFont typeface="Arial" pitchFamily="34" charset="0"/>
              <a:buChar char="•"/>
            </a:pPr>
            <a:r>
              <a:rPr lang="en-US" sz="1700" b="1" dirty="0"/>
              <a:t>W</a:t>
            </a:r>
            <a:r>
              <a:rPr lang="en-US" sz="1700" b="1" dirty="0" smtClean="0"/>
              <a:t>ay to generate a local presence.</a:t>
            </a:r>
            <a:endParaRPr lang="en-US" sz="1700" b="1" dirty="0"/>
          </a:p>
          <a:p>
            <a:pPr marL="285750" indent="-285750">
              <a:buFont typeface="Arial" pitchFamily="34" charset="0"/>
              <a:buChar char="•"/>
            </a:pPr>
            <a:r>
              <a:rPr lang="en-US" sz="1700" b="1" dirty="0" smtClean="0"/>
              <a:t>Cloth that can be purchased at IKEA will be on some of the bench’s as displays with a sign. The sign will have the IKEA logo &amp; the stores address.</a:t>
            </a:r>
            <a:endParaRPr lang="en-US" sz="1700" b="1" dirty="0"/>
          </a:p>
          <a:p>
            <a:pPr marL="285750" indent="-285750">
              <a:buFont typeface="Arial" pitchFamily="34" charset="0"/>
              <a:buChar char="•"/>
            </a:pPr>
            <a:r>
              <a:rPr lang="en-US" sz="1700" b="1" dirty="0" smtClean="0"/>
              <a:t>Other bench displays will have an ad on the backrest of the bench.</a:t>
            </a:r>
          </a:p>
          <a:p>
            <a:pPr marL="285750" indent="-285750">
              <a:buFont typeface="Arial" pitchFamily="34" charset="0"/>
              <a:buChar char="•"/>
            </a:pPr>
            <a:endParaRPr lang="en-US" b="1" dirty="0" smtClean="0"/>
          </a:p>
          <a:p>
            <a:endParaRPr lang="en-US" dirty="0"/>
          </a:p>
        </p:txBody>
      </p:sp>
    </p:spTree>
    <p:extLst>
      <p:ext uri="{BB962C8B-B14F-4D97-AF65-F5344CB8AC3E}">
        <p14:creationId xmlns:p14="http://schemas.microsoft.com/office/powerpoint/2010/main" val="2305413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228600"/>
            <a:ext cx="4803648" cy="990600"/>
          </a:xfrm>
        </p:spPr>
        <p:txBody>
          <a:bodyPr>
            <a:noAutofit/>
          </a:bodyPr>
          <a:lstStyle/>
          <a:p>
            <a:pPr algn="r"/>
            <a:r>
              <a:rPr lang="en-US" sz="3200" b="1" u="sng" dirty="0" smtClean="0">
                <a:solidFill>
                  <a:schemeClr val="tx1"/>
                </a:solidFill>
              </a:rPr>
              <a:t>Example of a Bench Display:</a:t>
            </a:r>
            <a:endParaRPr lang="en-US" sz="3200" b="1" u="sng" dirty="0">
              <a:solidFill>
                <a:schemeClr val="tx1"/>
              </a:solidFill>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2725737"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f00.inventorspot.com/images/aaa.img_assist_custom.jpg"/>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693356"/>
            <a:ext cx="5153617" cy="4174044"/>
          </a:xfrm>
          <a:prstGeom prst="rect">
            <a:avLst/>
          </a:prstGeom>
          <a:noFill/>
          <a:ln w="25400">
            <a:solidFill>
              <a:schemeClr val="tx1"/>
            </a:solidFill>
          </a:ln>
        </p:spPr>
      </p:pic>
      <p:sp>
        <p:nvSpPr>
          <p:cNvPr id="3" name="TextBox 2"/>
          <p:cNvSpPr txBox="1"/>
          <p:nvPr/>
        </p:nvSpPr>
        <p:spPr>
          <a:xfrm>
            <a:off x="533400" y="2286000"/>
            <a:ext cx="2667000" cy="1477328"/>
          </a:xfrm>
          <a:prstGeom prst="rect">
            <a:avLst/>
          </a:prstGeom>
          <a:noFill/>
        </p:spPr>
        <p:txBody>
          <a:bodyPr wrap="square" rtlCol="0">
            <a:spAutoFit/>
          </a:bodyPr>
          <a:lstStyle/>
          <a:p>
            <a:r>
              <a:rPr lang="en-US" b="1" dirty="0" smtClean="0"/>
              <a:t>Sign on the bench would have the IKEA logo as well as the address for the IKEA Round Rock store.</a:t>
            </a:r>
            <a:endParaRPr lang="en-US" b="1" dirty="0"/>
          </a:p>
        </p:txBody>
      </p:sp>
    </p:spTree>
    <p:extLst>
      <p:ext uri="{BB962C8B-B14F-4D97-AF65-F5344CB8AC3E}">
        <p14:creationId xmlns:p14="http://schemas.microsoft.com/office/powerpoint/2010/main" val="12846713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229772"/>
            <a:ext cx="4953000" cy="606552"/>
          </a:xfrm>
        </p:spPr>
        <p:txBody>
          <a:bodyPr>
            <a:normAutofit/>
          </a:bodyPr>
          <a:lstStyle/>
          <a:p>
            <a:pPr algn="r"/>
            <a:r>
              <a:rPr lang="en-US" sz="3200" b="1" u="sng" dirty="0" smtClean="0">
                <a:solidFill>
                  <a:schemeClr val="tx1"/>
                </a:solidFill>
              </a:rPr>
              <a:t>Bus Exterior Displays:</a:t>
            </a:r>
            <a:endParaRPr lang="en-US" sz="3200" b="1" u="sng" dirty="0">
              <a:solidFill>
                <a:schemeClr val="tx1"/>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447736358"/>
              </p:ext>
            </p:extLst>
          </p:nvPr>
        </p:nvGraphicFramePr>
        <p:xfrm>
          <a:off x="4495800" y="1600200"/>
          <a:ext cx="4422775" cy="4571999"/>
        </p:xfrm>
        <a:graphic>
          <a:graphicData uri="http://schemas.openxmlformats.org/drawingml/2006/table">
            <a:tbl>
              <a:tblPr firstRow="1" firstCol="1" bandRow="1"/>
              <a:tblGrid>
                <a:gridCol w="2400747"/>
                <a:gridCol w="2022028"/>
              </a:tblGrid>
              <a:tr h="609600">
                <a:tc>
                  <a:txBody>
                    <a:bodyPr/>
                    <a:lstStyle/>
                    <a:p>
                      <a:pPr marL="0" marR="0" algn="r">
                        <a:lnSpc>
                          <a:spcPct val="115000"/>
                        </a:lnSpc>
                        <a:spcBef>
                          <a:spcPts val="0"/>
                        </a:spcBef>
                        <a:spcAft>
                          <a:spcPts val="0"/>
                        </a:spcAft>
                      </a:pPr>
                      <a:r>
                        <a:rPr lang="en-US" sz="1400" b="1" u="sng" dirty="0">
                          <a:solidFill>
                            <a:srgbClr val="000000"/>
                          </a:solidFill>
                          <a:effectLst/>
                          <a:latin typeface="Calibri"/>
                          <a:ea typeface="Calibri"/>
                          <a:cs typeface="Calibri"/>
                        </a:rPr>
                        <a:t>Advertising Media Selection:</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u="none" strike="noStrike" dirty="0">
                          <a:effectLst/>
                          <a:latin typeface="Calibri"/>
                          <a:ea typeface="Calibri"/>
                          <a:cs typeface="Calibri"/>
                        </a:rPr>
                        <a:t> </a:t>
                      </a:r>
                      <a:endParaRPr lang="en-US" sz="1400" dirty="0">
                        <a:effectLst/>
                        <a:latin typeface="Calibri"/>
                        <a:ea typeface="Calibri"/>
                        <a:cs typeface="Times New Roman"/>
                      </a:endParaRPr>
                    </a:p>
                  </a:txBody>
                  <a:tcPr marL="64668" marR="64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u="sng" dirty="0">
                          <a:solidFill>
                            <a:srgbClr val="000000"/>
                          </a:solidFill>
                          <a:effectLst/>
                          <a:latin typeface="Calibri"/>
                          <a:ea typeface="Calibri"/>
                          <a:cs typeface="Calibri"/>
                        </a:rPr>
                        <a:t>Bus Exterior Displays:</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u="none" strike="noStrike" dirty="0">
                          <a:effectLst/>
                          <a:latin typeface="Calibri"/>
                          <a:ea typeface="Calibri"/>
                          <a:cs typeface="Calibri"/>
                        </a:rPr>
                        <a:t> </a:t>
                      </a:r>
                      <a:endParaRPr lang="en-US" sz="1400" dirty="0">
                        <a:effectLst/>
                        <a:latin typeface="Calibri"/>
                        <a:ea typeface="Calibri"/>
                        <a:cs typeface="Times New Roman"/>
                      </a:endParaRPr>
                    </a:p>
                  </a:txBody>
                  <a:tcPr marL="64668" marR="64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9600">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Company:</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4668" marR="64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Calibri"/>
                        </a:rPr>
                        <a:t>Blue Line Media</a:t>
                      </a:r>
                      <a:endParaRPr lang="en-US" sz="1400" dirty="0">
                        <a:effectLst/>
                        <a:latin typeface="Calibri"/>
                        <a:ea typeface="Calibri"/>
                        <a:cs typeface="Times New Roman"/>
                      </a:endParaRPr>
                    </a:p>
                  </a:txBody>
                  <a:tcPr marL="64668" marR="64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4799">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Size:</a:t>
                      </a:r>
                      <a:endParaRPr lang="en-US" sz="1400" dirty="0">
                        <a:effectLst/>
                        <a:latin typeface="Calibri"/>
                        <a:ea typeface="Calibri"/>
                        <a:cs typeface="Times New Roman"/>
                      </a:endParaRPr>
                    </a:p>
                  </a:txBody>
                  <a:tcPr marL="64668" marR="64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Calibri"/>
                        </a:rPr>
                        <a:t>Bus exterior</a:t>
                      </a:r>
                      <a:endParaRPr lang="en-US" sz="1400" dirty="0">
                        <a:effectLst/>
                        <a:latin typeface="Calibri"/>
                        <a:ea typeface="Calibri"/>
                        <a:cs typeface="Times New Roman"/>
                      </a:endParaRPr>
                    </a:p>
                  </a:txBody>
                  <a:tcPr marL="64668" marR="64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9600">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Costs per unit per month:</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4668" marR="64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effectLst/>
                          <a:latin typeface="Calibri"/>
                          <a:ea typeface="Calibri"/>
                          <a:cs typeface="Calibri"/>
                        </a:rPr>
                        <a:t>$4,500</a:t>
                      </a:r>
                      <a:endParaRPr lang="en-US" sz="1400" dirty="0">
                        <a:effectLst/>
                        <a:latin typeface="Calibri"/>
                        <a:ea typeface="Calibri"/>
                        <a:cs typeface="Times New Roman"/>
                      </a:endParaRPr>
                    </a:p>
                  </a:txBody>
                  <a:tcPr marL="64668" marR="64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9600">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Type of time period:</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4668" marR="64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Calibri"/>
                        </a:rPr>
                        <a:t>3 months</a:t>
                      </a:r>
                      <a:endParaRPr lang="en-US" sz="1400" dirty="0">
                        <a:effectLst/>
                        <a:latin typeface="Calibri"/>
                        <a:ea typeface="Calibri"/>
                        <a:cs typeface="Times New Roman"/>
                      </a:endParaRPr>
                    </a:p>
                  </a:txBody>
                  <a:tcPr marL="64668" marR="64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9600">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 of units:</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4668" marR="64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effectLst/>
                          <a:latin typeface="Calibri"/>
                          <a:ea typeface="Calibri"/>
                          <a:cs typeface="Calibri"/>
                        </a:rPr>
                        <a:t>5</a:t>
                      </a:r>
                      <a:endParaRPr lang="en-US" sz="1400" dirty="0">
                        <a:effectLst/>
                        <a:latin typeface="Calibri"/>
                        <a:ea typeface="Calibri"/>
                        <a:cs typeface="Times New Roman"/>
                      </a:endParaRPr>
                    </a:p>
                  </a:txBody>
                  <a:tcPr marL="64668" marR="64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9600">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Costs per month for 5 units:</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4668" marR="64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effectLst/>
                          <a:latin typeface="Calibri"/>
                          <a:ea typeface="Calibri"/>
                          <a:cs typeface="Calibri"/>
                        </a:rPr>
                        <a:t>$22,500</a:t>
                      </a:r>
                      <a:endParaRPr lang="en-US" sz="1400" dirty="0">
                        <a:effectLst/>
                        <a:latin typeface="Calibri"/>
                        <a:ea typeface="Calibri"/>
                        <a:cs typeface="Times New Roman"/>
                      </a:endParaRPr>
                    </a:p>
                  </a:txBody>
                  <a:tcPr marL="64668" marR="64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9600">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Costs Per Time Period:</a:t>
                      </a:r>
                      <a:endParaRPr lang="en-US" sz="1400" dirty="0">
                        <a:effectLst/>
                        <a:latin typeface="Calibri"/>
                        <a:ea typeface="Calibri"/>
                        <a:cs typeface="Times New Roman"/>
                      </a:endParaRPr>
                    </a:p>
                    <a:p>
                      <a:pPr marL="0" marR="0" algn="r">
                        <a:lnSpc>
                          <a:spcPct val="115000"/>
                        </a:lnSpc>
                        <a:spcBef>
                          <a:spcPts val="0"/>
                        </a:spcBef>
                        <a:spcAft>
                          <a:spcPts val="0"/>
                        </a:spcAft>
                      </a:pPr>
                      <a:r>
                        <a:rPr lang="en-US" sz="1400" dirty="0">
                          <a:effectLst/>
                          <a:latin typeface="Calibri"/>
                          <a:ea typeface="Calibri"/>
                          <a:cs typeface="Calibri"/>
                        </a:rPr>
                        <a:t> </a:t>
                      </a:r>
                      <a:endParaRPr lang="en-US" sz="1400" dirty="0">
                        <a:effectLst/>
                        <a:latin typeface="Calibri"/>
                        <a:ea typeface="Calibri"/>
                        <a:cs typeface="Times New Roman"/>
                      </a:endParaRPr>
                    </a:p>
                  </a:txBody>
                  <a:tcPr marL="64668" marR="64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a:effectLst/>
                          <a:latin typeface="Calibri"/>
                          <a:ea typeface="Calibri"/>
                          <a:cs typeface="Calibri"/>
                        </a:rPr>
                        <a:t>$67,500</a:t>
                      </a:r>
                      <a:endParaRPr lang="en-US" sz="1400" dirty="0">
                        <a:effectLst/>
                        <a:latin typeface="Calibri"/>
                        <a:ea typeface="Calibri"/>
                        <a:cs typeface="Times New Roman"/>
                      </a:endParaRPr>
                    </a:p>
                  </a:txBody>
                  <a:tcPr marL="64668" marR="64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273050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1676400"/>
            <a:ext cx="3962400" cy="3970318"/>
          </a:xfrm>
          <a:prstGeom prst="rect">
            <a:avLst/>
          </a:prstGeom>
          <a:noFill/>
        </p:spPr>
        <p:txBody>
          <a:bodyPr wrap="square" rtlCol="0">
            <a:spAutoFit/>
          </a:bodyPr>
          <a:lstStyle/>
          <a:p>
            <a:pPr marL="285750" indent="-285750">
              <a:buFont typeface="Arial" pitchFamily="34" charset="0"/>
              <a:buChar char="•"/>
            </a:pPr>
            <a:r>
              <a:rPr lang="en-US" b="1" dirty="0" smtClean="0"/>
              <a:t>5 buses will be covered in IKEA advertisements on the exterior of the bus. </a:t>
            </a:r>
          </a:p>
          <a:p>
            <a:endParaRPr lang="en-US" b="1" dirty="0" smtClean="0"/>
          </a:p>
          <a:p>
            <a:pPr marL="285750" indent="-285750">
              <a:buFont typeface="Arial" pitchFamily="34" charset="0"/>
              <a:buChar char="•"/>
            </a:pPr>
            <a:r>
              <a:rPr lang="en-US" b="1" dirty="0" smtClean="0"/>
              <a:t>October - December 2012: Bus displays will run.</a:t>
            </a:r>
          </a:p>
          <a:p>
            <a:endParaRPr lang="en-US" b="1" dirty="0" smtClean="0"/>
          </a:p>
          <a:p>
            <a:pPr marL="285750" indent="-285750">
              <a:buFont typeface="Arial" pitchFamily="34" charset="0"/>
              <a:buChar char="•"/>
            </a:pPr>
            <a:r>
              <a:rPr lang="en-US" b="1" dirty="0" smtClean="0"/>
              <a:t>A total of $67, 500 of the budget will be used for bus exterior displays. </a:t>
            </a:r>
          </a:p>
          <a:p>
            <a:endParaRPr lang="en-US" b="1" dirty="0" smtClean="0"/>
          </a:p>
          <a:p>
            <a:pPr marL="285750" indent="-285750">
              <a:buFont typeface="Arial" pitchFamily="34" charset="0"/>
              <a:buChar char="•"/>
            </a:pPr>
            <a:r>
              <a:rPr lang="en-US" b="1" dirty="0" smtClean="0"/>
              <a:t>High exposure rate.</a:t>
            </a:r>
          </a:p>
          <a:p>
            <a:endParaRPr lang="en-US" b="1" dirty="0" smtClean="0"/>
          </a:p>
          <a:p>
            <a:pPr marL="285750" indent="-285750">
              <a:buFont typeface="Arial" pitchFamily="34" charset="0"/>
              <a:buChar char="•"/>
            </a:pPr>
            <a:r>
              <a:rPr lang="en-US" b="1" dirty="0" smtClean="0"/>
              <a:t>Like “moving billboards.”</a:t>
            </a:r>
            <a:endParaRPr lang="en-US" b="1" dirty="0"/>
          </a:p>
        </p:txBody>
      </p:sp>
    </p:spTree>
    <p:extLst>
      <p:ext uri="{BB962C8B-B14F-4D97-AF65-F5344CB8AC3E}">
        <p14:creationId xmlns:p14="http://schemas.microsoft.com/office/powerpoint/2010/main" val="2024056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28600"/>
            <a:ext cx="5257800" cy="914400"/>
          </a:xfrm>
        </p:spPr>
        <p:txBody>
          <a:bodyPr>
            <a:normAutofit fontScale="90000"/>
          </a:bodyPr>
          <a:lstStyle/>
          <a:p>
            <a:r>
              <a:rPr lang="en-US" sz="2800" b="1" u="sng" dirty="0" smtClean="0">
                <a:solidFill>
                  <a:schemeClr val="tx1"/>
                </a:solidFill>
              </a:rPr>
              <a:t>Example of a Bus Exterior Advertisement:</a:t>
            </a:r>
            <a:endParaRPr lang="en-US" sz="2800" b="1" u="sng" dirty="0">
              <a:solidFill>
                <a:schemeClr val="tx1"/>
              </a:solidFill>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273050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81200"/>
            <a:ext cx="5194557" cy="3474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9211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9168"/>
            <a:ext cx="4498848" cy="530352"/>
          </a:xfrm>
        </p:spPr>
        <p:txBody>
          <a:bodyPr>
            <a:normAutofit fontScale="90000"/>
          </a:bodyPr>
          <a:lstStyle/>
          <a:p>
            <a:pPr algn="l"/>
            <a:r>
              <a:rPr lang="en-US" sz="3200" b="1" u="sng" dirty="0" smtClean="0">
                <a:solidFill>
                  <a:schemeClr val="tx1"/>
                </a:solidFill>
              </a:rPr>
              <a:t>Pedicab Advertising:</a:t>
            </a:r>
            <a:endParaRPr lang="en-US" sz="3200" b="1" u="sng"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43999"/>
            <a:ext cx="273050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29200" y="1487214"/>
            <a:ext cx="4038600" cy="4770537"/>
          </a:xfrm>
          <a:prstGeom prst="rect">
            <a:avLst/>
          </a:prstGeom>
          <a:noFill/>
        </p:spPr>
        <p:txBody>
          <a:bodyPr wrap="square" rtlCol="0">
            <a:spAutoFit/>
          </a:bodyPr>
          <a:lstStyle/>
          <a:p>
            <a:pPr marL="285750" indent="-285750">
              <a:buFont typeface="Arial" pitchFamily="34" charset="0"/>
              <a:buChar char="•"/>
            </a:pPr>
            <a:r>
              <a:rPr lang="en-US" sz="1600" b="1" dirty="0" smtClean="0"/>
              <a:t>40 Pedicabs will be utilized.</a:t>
            </a:r>
          </a:p>
          <a:p>
            <a:pPr marL="285750" indent="-285750">
              <a:buFont typeface="Arial" pitchFamily="34" charset="0"/>
              <a:buChar char="•"/>
            </a:pPr>
            <a:r>
              <a:rPr lang="en-US" sz="1600" b="1" dirty="0" smtClean="0"/>
              <a:t>January – March, 2012: Pedicab advertisements will run.</a:t>
            </a:r>
            <a:endParaRPr lang="en-US" sz="1600" b="1" dirty="0"/>
          </a:p>
          <a:p>
            <a:pPr marL="285750" indent="-285750">
              <a:buFont typeface="Arial" pitchFamily="34" charset="0"/>
              <a:buChar char="•"/>
            </a:pPr>
            <a:r>
              <a:rPr lang="en-US" sz="1600" b="1" dirty="0" smtClean="0"/>
              <a:t>$48,480 of the budget will be spent on pedicab ads.</a:t>
            </a:r>
            <a:endParaRPr lang="en-US" sz="1600" b="1" dirty="0"/>
          </a:p>
          <a:p>
            <a:pPr marL="285750" indent="-285750">
              <a:buFont typeface="Arial" pitchFamily="34" charset="0"/>
              <a:buChar char="•"/>
            </a:pPr>
            <a:r>
              <a:rPr lang="en-US" sz="1600" b="1" dirty="0" smtClean="0"/>
              <a:t>Have a high exposure rate, mobile.</a:t>
            </a:r>
          </a:p>
          <a:p>
            <a:pPr marL="285750" indent="-285750">
              <a:buFont typeface="Arial" pitchFamily="34" charset="0"/>
              <a:buChar char="•"/>
            </a:pPr>
            <a:r>
              <a:rPr lang="en-US" sz="1600" b="1" dirty="0" smtClean="0"/>
              <a:t>Back panel is about eye level with customers.</a:t>
            </a:r>
          </a:p>
          <a:p>
            <a:pPr marL="285750" indent="-285750">
              <a:buFont typeface="Arial" pitchFamily="34" charset="0"/>
              <a:buChar char="•"/>
            </a:pPr>
            <a:r>
              <a:rPr lang="en-US" sz="1600" b="1" dirty="0" smtClean="0"/>
              <a:t> Each pedicab with feature 2 IKEA pillows  to  capture the consumer’s attention &amp; for passengers to enjoy.</a:t>
            </a:r>
          </a:p>
          <a:p>
            <a:pPr marL="285750" indent="-285750">
              <a:buFont typeface="Arial" pitchFamily="34" charset="0"/>
              <a:buChar char="•"/>
            </a:pPr>
            <a:r>
              <a:rPr lang="en-US" sz="1600" b="1" dirty="0" smtClean="0"/>
              <a:t>Ads will be promoted during high traffic times in the downtown Austin area &amp; in the high traffic areas.</a:t>
            </a:r>
          </a:p>
          <a:p>
            <a:pPr marL="285750" indent="-285750">
              <a:buFont typeface="Arial" pitchFamily="34" charset="0"/>
              <a:buChar char="•"/>
            </a:pPr>
            <a:r>
              <a:rPr lang="en-US" sz="1600" b="1" dirty="0" smtClean="0"/>
              <a:t>Ads will be promoted in the day &amp; at night. (Backlit at night.)</a:t>
            </a:r>
            <a:endParaRPr lang="en-US" sz="1600" b="1" dirty="0"/>
          </a:p>
        </p:txBody>
      </p:sp>
      <p:graphicFrame>
        <p:nvGraphicFramePr>
          <p:cNvPr id="3" name="Table 2"/>
          <p:cNvGraphicFramePr>
            <a:graphicFrameLocks noGrp="1"/>
          </p:cNvGraphicFramePr>
          <p:nvPr>
            <p:extLst>
              <p:ext uri="{D42A27DB-BD31-4B8C-83A1-F6EECF244321}">
                <p14:modId xmlns:p14="http://schemas.microsoft.com/office/powerpoint/2010/main" val="831786309"/>
              </p:ext>
            </p:extLst>
          </p:nvPr>
        </p:nvGraphicFramePr>
        <p:xfrm>
          <a:off x="274134" y="990600"/>
          <a:ext cx="4602666" cy="5492794"/>
        </p:xfrm>
        <a:graphic>
          <a:graphicData uri="http://schemas.openxmlformats.org/drawingml/2006/table">
            <a:tbl>
              <a:tblPr firstRow="1" firstCol="1" bandRow="1"/>
              <a:tblGrid>
                <a:gridCol w="2579329"/>
                <a:gridCol w="2023337"/>
              </a:tblGrid>
              <a:tr h="482819">
                <a:tc>
                  <a:txBody>
                    <a:bodyPr/>
                    <a:lstStyle/>
                    <a:p>
                      <a:pPr marL="0" marR="0" algn="r">
                        <a:lnSpc>
                          <a:spcPct val="115000"/>
                        </a:lnSpc>
                        <a:spcBef>
                          <a:spcPts val="0"/>
                        </a:spcBef>
                        <a:spcAft>
                          <a:spcPts val="0"/>
                        </a:spcAft>
                      </a:pPr>
                      <a:r>
                        <a:rPr lang="en-US" sz="1400" b="1" u="sng" dirty="0">
                          <a:solidFill>
                            <a:srgbClr val="000000"/>
                          </a:solidFill>
                          <a:effectLst/>
                          <a:latin typeface="Calibri"/>
                          <a:ea typeface="Calibri"/>
                          <a:cs typeface="Calibri"/>
                        </a:rPr>
                        <a:t>Advertising Media Selection:</a:t>
                      </a:r>
                      <a:endParaRPr lang="en-US" sz="1400" b="1" dirty="0">
                        <a:effectLst/>
                        <a:latin typeface="Calibri"/>
                        <a:ea typeface="Calibri"/>
                        <a:cs typeface="Times New Roman"/>
                      </a:endParaRPr>
                    </a:p>
                    <a:p>
                      <a:pPr marL="0" marR="0" algn="r">
                        <a:lnSpc>
                          <a:spcPct val="115000"/>
                        </a:lnSpc>
                        <a:spcBef>
                          <a:spcPts val="0"/>
                        </a:spcBef>
                        <a:spcAft>
                          <a:spcPts val="0"/>
                        </a:spcAft>
                      </a:pPr>
                      <a:r>
                        <a:rPr lang="en-US" sz="1400" b="1" u="none" strike="noStrike" dirty="0">
                          <a:effectLst/>
                          <a:latin typeface="Calibri"/>
                          <a:ea typeface="Calibri"/>
                          <a:cs typeface="Calibri"/>
                        </a:rPr>
                        <a:t> </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u="sng" dirty="0">
                          <a:solidFill>
                            <a:srgbClr val="000000"/>
                          </a:solidFill>
                          <a:effectLst/>
                          <a:latin typeface="Calibri"/>
                          <a:ea typeface="Calibri"/>
                          <a:cs typeface="Calibri"/>
                        </a:rPr>
                        <a:t>Pedicab Advertisements</a:t>
                      </a:r>
                      <a:endParaRPr lang="en-US" sz="1400" b="1" dirty="0">
                        <a:effectLst/>
                        <a:latin typeface="Calibri"/>
                        <a:ea typeface="Calibri"/>
                        <a:cs typeface="Times New Roman"/>
                      </a:endParaRPr>
                    </a:p>
                    <a:p>
                      <a:pPr marL="0" marR="0" algn="ctr">
                        <a:lnSpc>
                          <a:spcPct val="115000"/>
                        </a:lnSpc>
                        <a:spcBef>
                          <a:spcPts val="0"/>
                        </a:spcBef>
                        <a:spcAft>
                          <a:spcPts val="0"/>
                        </a:spcAft>
                      </a:pPr>
                      <a:r>
                        <a:rPr lang="en-US" sz="1400" b="1" u="none" strike="noStrike" dirty="0">
                          <a:effectLst/>
                          <a:latin typeface="Calibri"/>
                          <a:ea typeface="Calibri"/>
                          <a:cs typeface="Calibri"/>
                        </a:rPr>
                        <a:t> </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2819">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Company:</a:t>
                      </a:r>
                      <a:endParaRPr lang="en-US" sz="1400" b="1" dirty="0">
                        <a:effectLst/>
                        <a:latin typeface="Calibri"/>
                        <a:ea typeface="Calibri"/>
                        <a:cs typeface="Times New Roman"/>
                      </a:endParaRPr>
                    </a:p>
                    <a:p>
                      <a:pPr marL="0" marR="0" algn="r">
                        <a:lnSpc>
                          <a:spcPct val="115000"/>
                        </a:lnSpc>
                        <a:spcBef>
                          <a:spcPts val="0"/>
                        </a:spcBef>
                        <a:spcAft>
                          <a:spcPts val="0"/>
                        </a:spcAft>
                      </a:pPr>
                      <a:r>
                        <a:rPr lang="en-US" sz="1400" b="1" dirty="0">
                          <a:effectLst/>
                          <a:latin typeface="Calibri"/>
                          <a:ea typeface="Calibri"/>
                          <a:cs typeface="Calibri"/>
                        </a:rPr>
                        <a:t> </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rgbClr val="000000"/>
                          </a:solidFill>
                          <a:effectLst/>
                          <a:latin typeface="Calibri"/>
                          <a:ea typeface="Calibri"/>
                          <a:cs typeface="Calibri"/>
                        </a:rPr>
                        <a:t>DirtNail </a:t>
                      </a:r>
                      <a:r>
                        <a:rPr lang="en-US" sz="1400" b="1" dirty="0">
                          <a:solidFill>
                            <a:srgbClr val="000000"/>
                          </a:solidFill>
                          <a:effectLst/>
                          <a:latin typeface="Calibri"/>
                          <a:ea typeface="Calibri"/>
                          <a:cs typeface="Calibri"/>
                        </a:rPr>
                        <a:t>Pedicabs</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2819">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Size:</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rgbClr val="000000"/>
                          </a:solidFill>
                          <a:effectLst/>
                          <a:latin typeface="Calibri"/>
                          <a:ea typeface="Calibri"/>
                          <a:cs typeface="Calibri"/>
                        </a:rPr>
                        <a:t>Back Panel Sides A &amp; B</a:t>
                      </a:r>
                      <a:endParaRPr lang="en-US" sz="1400" b="1" dirty="0">
                        <a:effectLst/>
                        <a:latin typeface="Calibri"/>
                        <a:ea typeface="Calibri"/>
                        <a:cs typeface="Times New Roman"/>
                      </a:endParaRPr>
                    </a:p>
                    <a:p>
                      <a:pPr marL="0" marR="0" algn="ctr">
                        <a:lnSpc>
                          <a:spcPct val="115000"/>
                        </a:lnSpc>
                        <a:spcBef>
                          <a:spcPts val="0"/>
                        </a:spcBef>
                        <a:spcAft>
                          <a:spcPts val="0"/>
                        </a:spcAft>
                      </a:pPr>
                      <a:r>
                        <a:rPr lang="en-US" sz="1400" b="1" dirty="0">
                          <a:solidFill>
                            <a:srgbClr val="000000"/>
                          </a:solidFill>
                          <a:effectLst/>
                          <a:latin typeface="Calibri"/>
                          <a:ea typeface="Calibri"/>
                          <a:cs typeface="Calibri"/>
                        </a:rPr>
                        <a:t>4’ w x 3’ h</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2819">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Costs per unit per month:</a:t>
                      </a:r>
                      <a:endParaRPr lang="en-US" sz="1400" b="1" dirty="0">
                        <a:effectLst/>
                        <a:latin typeface="Calibri"/>
                        <a:ea typeface="Calibri"/>
                        <a:cs typeface="Times New Roman"/>
                      </a:endParaRPr>
                    </a:p>
                    <a:p>
                      <a:pPr marL="0" marR="0" algn="r">
                        <a:lnSpc>
                          <a:spcPct val="115000"/>
                        </a:lnSpc>
                        <a:spcBef>
                          <a:spcPts val="0"/>
                        </a:spcBef>
                        <a:spcAft>
                          <a:spcPts val="0"/>
                        </a:spcAft>
                      </a:pPr>
                      <a:r>
                        <a:rPr lang="en-US" sz="1400" b="1" dirty="0">
                          <a:effectLst/>
                          <a:latin typeface="Calibri"/>
                          <a:ea typeface="Calibri"/>
                          <a:cs typeface="Calibri"/>
                        </a:rPr>
                        <a:t> </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latin typeface="Calibri"/>
                          <a:ea typeface="Calibri"/>
                          <a:cs typeface="Calibri"/>
                        </a:rPr>
                        <a:t>$400</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2819">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Type of time period:</a:t>
                      </a:r>
                      <a:endParaRPr lang="en-US" sz="1400" b="1" dirty="0">
                        <a:effectLst/>
                        <a:latin typeface="Calibri"/>
                        <a:ea typeface="Calibri"/>
                        <a:cs typeface="Times New Roman"/>
                      </a:endParaRPr>
                    </a:p>
                    <a:p>
                      <a:pPr marL="0" marR="0" algn="r">
                        <a:lnSpc>
                          <a:spcPct val="115000"/>
                        </a:lnSpc>
                        <a:spcBef>
                          <a:spcPts val="0"/>
                        </a:spcBef>
                        <a:spcAft>
                          <a:spcPts val="0"/>
                        </a:spcAft>
                      </a:pPr>
                      <a:r>
                        <a:rPr lang="en-US" sz="1400" b="1" dirty="0">
                          <a:effectLst/>
                          <a:latin typeface="Calibri"/>
                          <a:ea typeface="Calibri"/>
                          <a:cs typeface="Calibri"/>
                        </a:rPr>
                        <a:t> </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rgbClr val="000000"/>
                          </a:solidFill>
                          <a:effectLst/>
                          <a:latin typeface="Calibri"/>
                          <a:ea typeface="Calibri"/>
                          <a:cs typeface="Calibri"/>
                        </a:rPr>
                        <a:t>3 months</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2819">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 of units:</a:t>
                      </a:r>
                      <a:endParaRPr lang="en-US" sz="1400" b="1" dirty="0">
                        <a:effectLst/>
                        <a:latin typeface="Calibri"/>
                        <a:ea typeface="Calibri"/>
                        <a:cs typeface="Times New Roman"/>
                      </a:endParaRPr>
                    </a:p>
                    <a:p>
                      <a:pPr marL="0" marR="0" algn="r">
                        <a:lnSpc>
                          <a:spcPct val="115000"/>
                        </a:lnSpc>
                        <a:spcBef>
                          <a:spcPts val="0"/>
                        </a:spcBef>
                        <a:spcAft>
                          <a:spcPts val="0"/>
                        </a:spcAft>
                      </a:pPr>
                      <a:r>
                        <a:rPr lang="en-US" sz="1400" b="1" dirty="0">
                          <a:effectLst/>
                          <a:latin typeface="Calibri"/>
                          <a:ea typeface="Calibri"/>
                          <a:cs typeface="Calibri"/>
                        </a:rPr>
                        <a:t> </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latin typeface="Calibri"/>
                          <a:ea typeface="Calibri"/>
                          <a:cs typeface="Calibri"/>
                        </a:rPr>
                        <a:t>40</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2819">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Costs per month for 40 units:</a:t>
                      </a:r>
                      <a:endParaRPr lang="en-US" sz="1400" b="1" dirty="0">
                        <a:effectLst/>
                        <a:latin typeface="Calibri"/>
                        <a:ea typeface="Calibri"/>
                        <a:cs typeface="Times New Roman"/>
                      </a:endParaRPr>
                    </a:p>
                    <a:p>
                      <a:pPr marL="0" marR="0" algn="r">
                        <a:lnSpc>
                          <a:spcPct val="115000"/>
                        </a:lnSpc>
                        <a:spcBef>
                          <a:spcPts val="0"/>
                        </a:spcBef>
                        <a:spcAft>
                          <a:spcPts val="0"/>
                        </a:spcAft>
                      </a:pPr>
                      <a:r>
                        <a:rPr lang="en-US" sz="1400" b="1" dirty="0">
                          <a:effectLst/>
                          <a:latin typeface="Calibri"/>
                          <a:ea typeface="Calibri"/>
                          <a:cs typeface="Calibri"/>
                        </a:rPr>
                        <a:t> </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latin typeface="Calibri"/>
                          <a:ea typeface="Calibri"/>
                          <a:cs typeface="Calibri"/>
                        </a:rPr>
                        <a:t>$16,000</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1534">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Costs Per Time Period for Pedicabs:</a:t>
                      </a:r>
                      <a:endParaRPr lang="en-US" sz="1400" b="1" dirty="0">
                        <a:effectLst/>
                        <a:latin typeface="Calibri"/>
                        <a:ea typeface="Calibri"/>
                        <a:cs typeface="Times New Roman"/>
                      </a:endParaRPr>
                    </a:p>
                    <a:p>
                      <a:pPr marL="0" marR="0" algn="r">
                        <a:lnSpc>
                          <a:spcPct val="115000"/>
                        </a:lnSpc>
                        <a:spcBef>
                          <a:spcPts val="0"/>
                        </a:spcBef>
                        <a:spcAft>
                          <a:spcPts val="0"/>
                        </a:spcAft>
                      </a:pPr>
                      <a:r>
                        <a:rPr lang="en-US" sz="1400" b="1" dirty="0">
                          <a:effectLst/>
                          <a:latin typeface="Calibri"/>
                          <a:ea typeface="Calibri"/>
                          <a:cs typeface="Calibri"/>
                        </a:rPr>
                        <a:t> </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latin typeface="Calibri"/>
                          <a:ea typeface="Calibri"/>
                          <a:cs typeface="Calibri"/>
                        </a:rPr>
                        <a:t>$48,000</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9610">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 of Pillows per pedicab: </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latin typeface="Calibri"/>
                          <a:ea typeface="Calibri"/>
                          <a:cs typeface="Calibri"/>
                        </a:rPr>
                        <a:t>2</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88526">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Costs per pillow:</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latin typeface="Calibri"/>
                          <a:ea typeface="Calibri"/>
                          <a:cs typeface="Calibri"/>
                        </a:rPr>
                        <a:t>$6</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82743">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Costs of pillows for all pedicabs:</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latin typeface="Calibri"/>
                          <a:ea typeface="Calibri"/>
                          <a:cs typeface="Calibri"/>
                        </a:rPr>
                        <a:t>$480</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2819">
                <a:tc>
                  <a:txBody>
                    <a:bodyPr/>
                    <a:lstStyle/>
                    <a:p>
                      <a:pPr marL="0" marR="0" algn="r">
                        <a:lnSpc>
                          <a:spcPct val="115000"/>
                        </a:lnSpc>
                        <a:spcBef>
                          <a:spcPts val="0"/>
                        </a:spcBef>
                        <a:spcAft>
                          <a:spcPts val="0"/>
                        </a:spcAft>
                      </a:pPr>
                      <a:r>
                        <a:rPr lang="en-US" sz="1400" b="1" dirty="0">
                          <a:solidFill>
                            <a:srgbClr val="000000"/>
                          </a:solidFill>
                          <a:effectLst/>
                          <a:latin typeface="Calibri"/>
                          <a:ea typeface="Calibri"/>
                          <a:cs typeface="Calibri"/>
                        </a:rPr>
                        <a:t>Total Costs with Pillows Per Time Period:</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latin typeface="Calibri"/>
                          <a:ea typeface="Calibri"/>
                          <a:cs typeface="Calibri"/>
                        </a:rPr>
                        <a:t>$48,480</a:t>
                      </a:r>
                      <a:endParaRPr lang="en-US" sz="1400" b="1" dirty="0">
                        <a:effectLst/>
                        <a:latin typeface="Calibri"/>
                        <a:ea typeface="Calibri"/>
                        <a:cs typeface="Times New Roman"/>
                      </a:endParaRPr>
                    </a:p>
                  </a:txBody>
                  <a:tcPr marL="68466" marR="68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9983188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304800"/>
            <a:ext cx="4346448" cy="758952"/>
          </a:xfrm>
        </p:spPr>
        <p:txBody>
          <a:bodyPr>
            <a:normAutofit fontScale="90000"/>
          </a:bodyPr>
          <a:lstStyle/>
          <a:p>
            <a:pPr algn="r"/>
            <a:r>
              <a:rPr lang="en-US" sz="2800" b="1" u="sng" dirty="0" smtClean="0">
                <a:solidFill>
                  <a:schemeClr val="tx1"/>
                </a:solidFill>
              </a:rPr>
              <a:t>Example of a Pedicab Advertisement:</a:t>
            </a:r>
            <a:endParaRPr lang="en-US" sz="2800" b="1" u="sng" dirty="0">
              <a:solidFill>
                <a:schemeClr val="tx1"/>
              </a:solidFill>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273050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033" y="1408158"/>
            <a:ext cx="5892763"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304" t="4952" r="4648" b="5145"/>
          <a:stretch/>
        </p:blipFill>
        <p:spPr bwMode="auto">
          <a:xfrm>
            <a:off x="804041" y="4409674"/>
            <a:ext cx="2162905" cy="2183649"/>
          </a:xfrm>
          <a:prstGeom prst="rect">
            <a:avLst/>
          </a:prstGeom>
          <a:solidFill>
            <a:schemeClr val="accent1"/>
          </a:solidFill>
          <a:ln>
            <a:solidFill>
              <a:schemeClr val="tx1"/>
            </a:solidFill>
          </a:ln>
          <a:effec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466668"/>
            <a:ext cx="3104493" cy="20696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015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676400"/>
            <a:ext cx="2590800" cy="4572000"/>
          </a:xfrm>
        </p:spPr>
        <p:txBody>
          <a:bodyPr>
            <a:normAutofit/>
          </a:bodyPr>
          <a:lstStyle/>
          <a:p>
            <a:pPr marL="0" indent="0">
              <a:buNone/>
            </a:pPr>
            <a:r>
              <a:rPr lang="en-US" sz="2000" b="1" u="sng" dirty="0" smtClean="0"/>
              <a:t>Business idea</a:t>
            </a:r>
            <a:r>
              <a:rPr lang="en-US" sz="2000" dirty="0" smtClean="0"/>
              <a:t>: “…offering </a:t>
            </a:r>
            <a:r>
              <a:rPr lang="en-US" sz="2000" dirty="0"/>
              <a:t>a wide range of well-designed, functional home furnishing products at prices so low that as many people as possible will be able to afford them</a:t>
            </a:r>
            <a:r>
              <a:rPr lang="en-US" sz="2000" dirty="0" smtClean="0"/>
              <a:t>.”</a:t>
            </a:r>
          </a:p>
          <a:p>
            <a:pPr marL="0" indent="0">
              <a:buNone/>
            </a:pPr>
            <a:endParaRPr lang="en-US" sz="1800" dirty="0" smtClean="0"/>
          </a:p>
          <a:p>
            <a:endParaRPr lang="en-US" sz="1800" dirty="0"/>
          </a:p>
          <a:p>
            <a:endParaRPr lang="en-US" sz="18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57190"/>
            <a:ext cx="2736056" cy="1038458"/>
          </a:xfrm>
          <a:prstGeom prst="rect">
            <a:avLst/>
          </a:prstGeom>
        </p:spPr>
      </p:pic>
      <p:graphicFrame>
        <p:nvGraphicFramePr>
          <p:cNvPr id="7" name="Chart 6"/>
          <p:cNvGraphicFramePr/>
          <p:nvPr>
            <p:extLst>
              <p:ext uri="{D42A27DB-BD31-4B8C-83A1-F6EECF244321}">
                <p14:modId xmlns:p14="http://schemas.microsoft.com/office/powerpoint/2010/main" val="2813943501"/>
              </p:ext>
            </p:extLst>
          </p:nvPr>
        </p:nvGraphicFramePr>
        <p:xfrm>
          <a:off x="3124200" y="257190"/>
          <a:ext cx="5943600" cy="62198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4878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4876"/>
            <a:ext cx="2725737"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73766" y="1447800"/>
            <a:ext cx="2133600" cy="4016484"/>
          </a:xfrm>
          <a:prstGeom prst="rect">
            <a:avLst/>
          </a:prstGeom>
          <a:noFill/>
        </p:spPr>
        <p:txBody>
          <a:bodyPr wrap="square" rtlCol="0">
            <a:spAutoFit/>
          </a:bodyPr>
          <a:lstStyle/>
          <a:p>
            <a:pPr marL="285750" indent="-285750">
              <a:buFont typeface="Arial" pitchFamily="34" charset="0"/>
              <a:buChar char="•"/>
            </a:pPr>
            <a:r>
              <a:rPr lang="en-US" sz="1600" b="1" dirty="0" smtClean="0"/>
              <a:t>Oct. – Dec., 2012: advertising for the Round Rock store will be at its peak.</a:t>
            </a:r>
          </a:p>
          <a:p>
            <a:endParaRPr lang="en-US" sz="1600" b="1" dirty="0" smtClean="0"/>
          </a:p>
          <a:p>
            <a:pPr marL="285750" indent="-285750">
              <a:buFont typeface="Arial" pitchFamily="34" charset="0"/>
              <a:buChar char="•"/>
            </a:pPr>
            <a:r>
              <a:rPr lang="en-US" sz="1600" b="1" dirty="0"/>
              <a:t>C</a:t>
            </a:r>
            <a:r>
              <a:rPr lang="en-US" sz="1600" b="1" dirty="0" smtClean="0"/>
              <a:t>onsumers are exposed to IKEA ads in the months previous to the busiest shopping times of the year.</a:t>
            </a:r>
          </a:p>
          <a:p>
            <a:endParaRPr lang="en-US" sz="1500" b="1"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6629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30314" y="364408"/>
            <a:ext cx="5257800" cy="523220"/>
          </a:xfrm>
          <a:prstGeom prst="rect">
            <a:avLst/>
          </a:prstGeom>
          <a:noFill/>
        </p:spPr>
        <p:txBody>
          <a:bodyPr wrap="square" rtlCol="0">
            <a:spAutoFit/>
          </a:bodyPr>
          <a:lstStyle/>
          <a:p>
            <a:r>
              <a:rPr lang="en-US" sz="2800" b="1" u="sng" dirty="0" smtClean="0"/>
              <a:t>Media Selection Schedule:</a:t>
            </a:r>
            <a:endParaRPr lang="en-US" sz="2800" b="1" u="sng" dirty="0"/>
          </a:p>
        </p:txBody>
      </p:sp>
    </p:spTree>
    <p:extLst>
      <p:ext uri="{BB962C8B-B14F-4D97-AF65-F5344CB8AC3E}">
        <p14:creationId xmlns:p14="http://schemas.microsoft.com/office/powerpoint/2010/main" val="11859526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234" y="2209800"/>
            <a:ext cx="5334000" cy="562412"/>
          </a:xfrm>
        </p:spPr>
        <p:txBody>
          <a:bodyPr>
            <a:normAutofit fontScale="90000"/>
          </a:bodyPr>
          <a:lstStyle/>
          <a:p>
            <a:r>
              <a:rPr lang="en-US" sz="3200" b="1" u="sng" dirty="0" smtClean="0">
                <a:solidFill>
                  <a:schemeClr val="tx1"/>
                </a:solidFill>
              </a:rPr>
              <a:t>Any Questions???</a:t>
            </a:r>
            <a:endParaRPr lang="en-US" sz="3200" b="1" u="sng" dirty="0">
              <a:solidFill>
                <a:schemeClr val="tx1"/>
              </a:solidFill>
            </a:endParaRPr>
          </a:p>
        </p:txBody>
      </p:sp>
      <p:pic>
        <p:nvPicPr>
          <p:cNvPr id="33795" name="Picture 3" descr="C:\Users\Cheryl\AppData\Local\Microsoft\Windows\Temporary Internet Files\Content.IE5\9PFBENXJ\MC90044190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587" y="3352800"/>
            <a:ext cx="2179133" cy="25749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910" t="30172" r="1724" b="26724"/>
          <a:stretch/>
        </p:blipFill>
        <p:spPr>
          <a:xfrm>
            <a:off x="1600200" y="152400"/>
            <a:ext cx="5912069" cy="1818290"/>
          </a:xfrm>
          <a:prstGeom prst="rect">
            <a:avLst/>
          </a:prstGeom>
        </p:spPr>
      </p:pic>
    </p:spTree>
    <p:extLst>
      <p:ext uri="{BB962C8B-B14F-4D97-AF65-F5344CB8AC3E}">
        <p14:creationId xmlns:p14="http://schemas.microsoft.com/office/powerpoint/2010/main" val="1507465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fade">
                                      <p:cBhvr>
                                        <p:cTn id="7" dur="2000"/>
                                        <p:tgtEl>
                                          <p:spTgt spid="33795"/>
                                        </p:tgtEl>
                                      </p:cBhvr>
                                    </p:animEffect>
                                    <p:anim calcmode="lin" valueType="num">
                                      <p:cBhvr>
                                        <p:cTn id="8" dur="2000" fill="hold"/>
                                        <p:tgtEl>
                                          <p:spTgt spid="33795"/>
                                        </p:tgtEl>
                                        <p:attrNameLst>
                                          <p:attrName>ppt_w</p:attrName>
                                        </p:attrNameLst>
                                      </p:cBhvr>
                                      <p:tavLst>
                                        <p:tav tm="0" fmla="#ppt_w*sin(2.5*pi*$)">
                                          <p:val>
                                            <p:fltVal val="0"/>
                                          </p:val>
                                        </p:tav>
                                        <p:tav tm="100000">
                                          <p:val>
                                            <p:fltVal val="1"/>
                                          </p:val>
                                        </p:tav>
                                      </p:tavLst>
                                    </p:anim>
                                    <p:anim calcmode="lin" valueType="num">
                                      <p:cBhvr>
                                        <p:cTn id="9" dur="2000" fill="hold"/>
                                        <p:tgtEl>
                                          <p:spTgt spid="337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398" y="1600200"/>
            <a:ext cx="6032243" cy="4876800"/>
          </a:xfrm>
        </p:spPr>
        <p:txBody>
          <a:bodyPr>
            <a:normAutofit fontScale="92500" lnSpcReduction="10000"/>
          </a:bodyPr>
          <a:lstStyle/>
          <a:p>
            <a:r>
              <a:rPr lang="en-US" sz="2400" dirty="0"/>
              <a:t>A</a:t>
            </a:r>
            <a:r>
              <a:rPr lang="en-US" sz="2400" dirty="0" smtClean="0"/>
              <a:t>ble </a:t>
            </a:r>
            <a:r>
              <a:rPr lang="en-US" sz="2400" dirty="0"/>
              <a:t>to offer affordable furniture through cost-cutting &amp;</a:t>
            </a:r>
            <a:r>
              <a:rPr lang="en-US" sz="2400" dirty="0" smtClean="0"/>
              <a:t> </a:t>
            </a:r>
            <a:r>
              <a:rPr lang="en-US" sz="2400" dirty="0"/>
              <a:t>close supplier relations while placing an emphasis on the design </a:t>
            </a:r>
            <a:r>
              <a:rPr lang="en-US" sz="2400" dirty="0" smtClean="0"/>
              <a:t>process.</a:t>
            </a:r>
          </a:p>
          <a:p>
            <a:endParaRPr lang="en-US" sz="2400" dirty="0"/>
          </a:p>
          <a:p>
            <a:r>
              <a:rPr lang="en-US" sz="2400" dirty="0" smtClean="0"/>
              <a:t>Offer display </a:t>
            </a:r>
            <a:r>
              <a:rPr lang="en-US" sz="2400" dirty="0"/>
              <a:t>stores that </a:t>
            </a:r>
            <a:r>
              <a:rPr lang="en-US" sz="2400" dirty="0" smtClean="0"/>
              <a:t>provide amenities: restaurants</a:t>
            </a:r>
            <a:r>
              <a:rPr lang="en-US" sz="2400" dirty="0"/>
              <a:t>, child playrooms &amp;</a:t>
            </a:r>
            <a:r>
              <a:rPr lang="en-US" sz="2400" dirty="0" smtClean="0"/>
              <a:t> </a:t>
            </a:r>
            <a:r>
              <a:rPr lang="en-US" sz="2400" dirty="0"/>
              <a:t>grocery stores. </a:t>
            </a:r>
            <a:endParaRPr lang="en-US" sz="2400" dirty="0" smtClean="0"/>
          </a:p>
          <a:p>
            <a:endParaRPr lang="en-US" sz="2400" dirty="0"/>
          </a:p>
          <a:p>
            <a:r>
              <a:rPr lang="en-US" sz="2400" dirty="0" smtClean="0"/>
              <a:t>Easy to use website with “Ask Anna,” IKEA </a:t>
            </a:r>
            <a:r>
              <a:rPr lang="en-US" sz="2400" dirty="0"/>
              <a:t>USA's Automated Online Assistant.</a:t>
            </a:r>
            <a:endParaRPr lang="en-US" sz="2400" dirty="0" smtClean="0"/>
          </a:p>
          <a:p>
            <a:endParaRPr lang="en-US" sz="2400" dirty="0"/>
          </a:p>
          <a:p>
            <a:r>
              <a:rPr lang="en-US" sz="2400" dirty="0" smtClean="0"/>
              <a:t>They collaborate </a:t>
            </a:r>
            <a:r>
              <a:rPr lang="en-US" sz="2400" dirty="0"/>
              <a:t>with nonprofit organizations such as Greenpeace &amp;</a:t>
            </a:r>
            <a:r>
              <a:rPr lang="en-US" sz="2400" dirty="0" smtClean="0"/>
              <a:t> </a:t>
            </a:r>
            <a:r>
              <a:rPr lang="en-US" sz="2400" dirty="0"/>
              <a:t>the World Wildlife Fund (WWF). </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39" y="199581"/>
            <a:ext cx="2736056" cy="1038458"/>
          </a:xfrm>
          <a:prstGeom prst="rect">
            <a:avLst/>
          </a:prstGeom>
        </p:spPr>
      </p:pic>
      <p:sp>
        <p:nvSpPr>
          <p:cNvPr id="5" name="TextBox 4"/>
          <p:cNvSpPr txBox="1"/>
          <p:nvPr/>
        </p:nvSpPr>
        <p:spPr>
          <a:xfrm>
            <a:off x="2974061" y="457200"/>
            <a:ext cx="5867400" cy="523220"/>
          </a:xfrm>
          <a:prstGeom prst="rect">
            <a:avLst/>
          </a:prstGeom>
          <a:noFill/>
        </p:spPr>
        <p:txBody>
          <a:bodyPr wrap="square" rtlCol="0">
            <a:spAutoFit/>
          </a:bodyPr>
          <a:lstStyle/>
          <a:p>
            <a:pPr algn="ctr"/>
            <a:r>
              <a:rPr lang="en-US" sz="2800" b="1" u="sng" dirty="0" smtClean="0"/>
              <a:t>Competitive Advantages:</a:t>
            </a:r>
            <a:endParaRPr lang="en-US" sz="2800" b="1" u="sng" dirty="0"/>
          </a:p>
        </p:txBody>
      </p:sp>
      <p:pic>
        <p:nvPicPr>
          <p:cNvPr id="6" name="Picture 5" descr="Partners"/>
          <p:cNvPicPr/>
          <p:nvPr/>
        </p:nvPicPr>
        <p:blipFill>
          <a:blip r:embed="rId3">
            <a:extLst>
              <a:ext uri="{28A0092B-C50C-407E-A947-70E740481C1C}">
                <a14:useLocalDpi xmlns:a14="http://schemas.microsoft.com/office/drawing/2010/main" val="0"/>
              </a:ext>
            </a:extLst>
          </a:blip>
          <a:srcRect/>
          <a:stretch>
            <a:fillRect/>
          </a:stretch>
        </p:blipFill>
        <p:spPr bwMode="auto">
          <a:xfrm>
            <a:off x="6184641" y="5094515"/>
            <a:ext cx="2736056" cy="1118870"/>
          </a:xfrm>
          <a:prstGeom prst="rect">
            <a:avLst/>
          </a:prstGeom>
          <a:noFill/>
          <a:ln w="31750">
            <a:solidFill>
              <a:schemeClr val="tx1"/>
            </a:solidFill>
          </a:ln>
        </p:spPr>
      </p:pic>
      <p:pic>
        <p:nvPicPr>
          <p:cNvPr id="2050" name="Picture 2" descr="http://www.ikea.com/ms/en_US/img/local_store_info/costa_mesa/080111_smaland_costamesa250x3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4260" y="1600200"/>
            <a:ext cx="1693987" cy="2100545"/>
          </a:xfrm>
          <a:prstGeom prst="rect">
            <a:avLst/>
          </a:prstGeom>
          <a:noFill/>
          <a:ln w="31750">
            <a:solidFill>
              <a:schemeClr val="tx1"/>
            </a:solidFill>
          </a:ln>
          <a:extLst>
            <a:ext uri="{909E8E84-426E-40dd-AFC4-6F175D3DCCD1}">
              <a14:hiddenFill xmlns:a14="http://schemas.microsoft.com/office/drawing/2010/main">
                <a:solidFill>
                  <a:srgbClr val="FFFFFF"/>
                </a:solidFill>
              </a14:hiddenFill>
            </a:ext>
          </a:extLst>
        </p:spPr>
      </p:pic>
      <p:pic>
        <p:nvPicPr>
          <p:cNvPr id="8" name="Picture 7"/>
          <p:cNvPicPr/>
          <p:nvPr/>
        </p:nvPicPr>
        <p:blipFill rotWithShape="1">
          <a:blip r:embed="rId5"/>
          <a:srcRect l="25504" t="16078" r="55196" b="43138"/>
          <a:stretch/>
        </p:blipFill>
        <p:spPr bwMode="auto">
          <a:xfrm>
            <a:off x="6184642" y="3276600"/>
            <a:ext cx="1368028" cy="1594951"/>
          </a:xfrm>
          <a:prstGeom prst="rect">
            <a:avLst/>
          </a:prstGeom>
          <a:ln w="158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5003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7048"/>
            <a:ext cx="8577072" cy="4572000"/>
          </a:xfrm>
        </p:spPr>
        <p:txBody>
          <a:bodyPr>
            <a:normAutofit lnSpcReduction="10000"/>
          </a:bodyPr>
          <a:lstStyle/>
          <a:p>
            <a:pPr lvl="0"/>
            <a:r>
              <a:rPr lang="en-US" dirty="0"/>
              <a:t>A</a:t>
            </a:r>
            <a:r>
              <a:rPr lang="en-US" dirty="0" smtClean="0"/>
              <a:t> strong global brand which attracts key consumer groups and promises the same quality and range worldwide</a:t>
            </a:r>
          </a:p>
          <a:p>
            <a:pPr lvl="0"/>
            <a:r>
              <a:rPr lang="en-US" dirty="0"/>
              <a:t>A</a:t>
            </a:r>
            <a:r>
              <a:rPr lang="en-US" dirty="0" smtClean="0"/>
              <a:t> clear vision ‘to create a better everyday life for many people’</a:t>
            </a:r>
          </a:p>
          <a:p>
            <a:pPr lvl="0"/>
            <a:r>
              <a:rPr lang="en-US" dirty="0"/>
              <a:t>S</a:t>
            </a:r>
            <a:r>
              <a:rPr lang="en-US" dirty="0" smtClean="0"/>
              <a:t>trong concept based on offering a wide range of well designed, functional products at low prices</a:t>
            </a:r>
          </a:p>
          <a:p>
            <a:r>
              <a:rPr lang="en-US" dirty="0" smtClean="0"/>
              <a:t>‘Democratic design’ which balances function, quality, design, and price. IKEA’s cost consciousness makes sure that low prices are taken into account when each product is designed. </a:t>
            </a: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4158"/>
            <a:ext cx="2736056" cy="1038458"/>
          </a:xfrm>
          <a:prstGeom prst="rect">
            <a:avLst/>
          </a:prstGeom>
        </p:spPr>
      </p:pic>
      <p:sp>
        <p:nvSpPr>
          <p:cNvPr id="5" name="TextBox 4"/>
          <p:cNvSpPr txBox="1"/>
          <p:nvPr/>
        </p:nvSpPr>
        <p:spPr>
          <a:xfrm>
            <a:off x="3581400" y="381000"/>
            <a:ext cx="5334000" cy="584775"/>
          </a:xfrm>
          <a:prstGeom prst="rect">
            <a:avLst/>
          </a:prstGeom>
          <a:noFill/>
        </p:spPr>
        <p:txBody>
          <a:bodyPr wrap="square" rtlCol="0">
            <a:spAutoFit/>
          </a:bodyPr>
          <a:lstStyle/>
          <a:p>
            <a:pPr algn="ctr"/>
            <a:r>
              <a:rPr lang="en-US" sz="3200" b="1" u="sng" dirty="0" smtClean="0"/>
              <a:t>Strengths:</a:t>
            </a:r>
            <a:endParaRPr lang="en-US" sz="3200" b="1" u="sng" dirty="0"/>
          </a:p>
        </p:txBody>
      </p:sp>
    </p:spTree>
    <p:extLst>
      <p:ext uri="{BB962C8B-B14F-4D97-AF65-F5344CB8AC3E}">
        <p14:creationId xmlns:p14="http://schemas.microsoft.com/office/powerpoint/2010/main" val="7125330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81000"/>
            <a:ext cx="5867400" cy="609600"/>
          </a:xfrm>
        </p:spPr>
        <p:txBody>
          <a:bodyPr>
            <a:normAutofit/>
          </a:bodyPr>
          <a:lstStyle/>
          <a:p>
            <a:r>
              <a:rPr lang="en-US" b="1" u="sng" dirty="0" smtClean="0">
                <a:solidFill>
                  <a:schemeClr val="tx1"/>
                </a:solidFill>
              </a:rPr>
              <a:t>Strengths - Continued: </a:t>
            </a:r>
            <a:endParaRPr lang="en-US" b="1" u="sng" dirty="0">
              <a:solidFill>
                <a:schemeClr val="tx1"/>
              </a:solidFill>
            </a:endParaRPr>
          </a:p>
        </p:txBody>
      </p:sp>
      <p:sp>
        <p:nvSpPr>
          <p:cNvPr id="3" name="Content Placeholder 2"/>
          <p:cNvSpPr>
            <a:spLocks noGrp="1"/>
          </p:cNvSpPr>
          <p:nvPr>
            <p:ph sz="quarter" idx="1"/>
          </p:nvPr>
        </p:nvSpPr>
        <p:spPr>
          <a:xfrm>
            <a:off x="301752" y="1676400"/>
            <a:ext cx="8503920" cy="4422648"/>
          </a:xfrm>
        </p:spPr>
        <p:txBody>
          <a:bodyPr>
            <a:normAutofit fontScale="92500" lnSpcReduction="20000"/>
          </a:bodyPr>
          <a:lstStyle/>
          <a:p>
            <a:pPr lvl="0"/>
            <a:r>
              <a:rPr lang="en-US" dirty="0"/>
              <a:t>I</a:t>
            </a:r>
            <a:r>
              <a:rPr lang="en-US" dirty="0" smtClean="0"/>
              <a:t>ncreased use of renewable materials in production</a:t>
            </a:r>
          </a:p>
          <a:p>
            <a:pPr lvl="0"/>
            <a:r>
              <a:rPr lang="en-US" dirty="0" smtClean="0"/>
              <a:t>‘</a:t>
            </a:r>
            <a:r>
              <a:rPr lang="en-US" dirty="0"/>
              <a:t>S</a:t>
            </a:r>
            <a:r>
              <a:rPr lang="en-US" dirty="0" smtClean="0"/>
              <a:t>marter’ use of raw materials with less waste; Volume commitments (creating long-term partnerships with its suppliers therefore, by buying large volumes over a number of years IKEA can negotiate lower prices)</a:t>
            </a:r>
          </a:p>
          <a:p>
            <a:pPr lvl="0"/>
            <a:r>
              <a:rPr lang="en-US" dirty="0" smtClean="0"/>
              <a:t>Long-term partnerships with suppliers</a:t>
            </a:r>
          </a:p>
          <a:p>
            <a:pPr lvl="0"/>
            <a:r>
              <a:rPr lang="en-US" dirty="0"/>
              <a:t>E</a:t>
            </a:r>
            <a:r>
              <a:rPr lang="en-US" dirty="0" smtClean="0"/>
              <a:t>conomies of scale (buying raw materials in bulk at cheaper unit costs)</a:t>
            </a:r>
          </a:p>
          <a:p>
            <a:pPr lvl="0"/>
            <a:r>
              <a:rPr lang="en-US" dirty="0"/>
              <a:t>D</a:t>
            </a:r>
            <a:r>
              <a:rPr lang="en-US" dirty="0" smtClean="0"/>
              <a:t>elivering products directly from the supplier to IKEA stores (cuts handling costs, road miles, and lowers the carbon footprint)</a:t>
            </a:r>
          </a:p>
          <a:p>
            <a:pPr lvl="0"/>
            <a:r>
              <a:rPr lang="en-US" dirty="0"/>
              <a:t>N</a:t>
            </a:r>
            <a:r>
              <a:rPr lang="en-US" dirty="0" smtClean="0"/>
              <a:t>ew technologies</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2736056" cy="10384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381000"/>
            <a:ext cx="4498848" cy="758952"/>
          </a:xfrm>
        </p:spPr>
        <p:txBody>
          <a:bodyPr>
            <a:normAutofit/>
          </a:bodyPr>
          <a:lstStyle/>
          <a:p>
            <a:r>
              <a:rPr lang="en-US" sz="3200" b="1" u="sng" dirty="0" smtClean="0">
                <a:solidFill>
                  <a:schemeClr val="tx1"/>
                </a:solidFill>
              </a:rPr>
              <a:t>Weaknesses:</a:t>
            </a:r>
            <a:endParaRPr lang="en-US" sz="3200" b="1" u="sng" dirty="0">
              <a:solidFill>
                <a:schemeClr val="tx1"/>
              </a:solidFill>
            </a:endParaRPr>
          </a:p>
        </p:txBody>
      </p:sp>
      <p:sp>
        <p:nvSpPr>
          <p:cNvPr id="3" name="Content Placeholder 2"/>
          <p:cNvSpPr>
            <a:spLocks noGrp="1"/>
          </p:cNvSpPr>
          <p:nvPr>
            <p:ph sz="quarter" idx="1"/>
          </p:nvPr>
        </p:nvSpPr>
        <p:spPr>
          <a:xfrm>
            <a:off x="301752" y="1527048"/>
            <a:ext cx="8503920" cy="4949952"/>
          </a:xfrm>
        </p:spPr>
        <p:txBody>
          <a:bodyPr>
            <a:normAutofit fontScale="70000" lnSpcReduction="20000"/>
          </a:bodyPr>
          <a:lstStyle/>
          <a:p>
            <a:pPr lvl="0"/>
            <a:r>
              <a:rPr lang="en-US" sz="2857" dirty="0" smtClean="0"/>
              <a:t>The size and scale of the business: This could make it hard to control standards and quality. Some countries where IKEA products are made do not implement the legislation to control working conditions. This could represent a weak link in IKEA’s supply chain, affecting consumer views of IKEA’s products. The IWAY code is backed up by training and inspectors visiting factories to make sure that suppliers meet its requirements. In addition, there is the need for low cost products. This needs to be balanced against producing good quality. </a:t>
            </a:r>
          </a:p>
          <a:p>
            <a:pPr lvl="0">
              <a:buNone/>
            </a:pPr>
            <a:endParaRPr lang="en-US" sz="2857" dirty="0" smtClean="0"/>
          </a:p>
          <a:p>
            <a:pPr lvl="0"/>
            <a:r>
              <a:rPr lang="en-US" sz="2857" dirty="0" smtClean="0"/>
              <a:t>Need to differentiate itself and its products from competitors. IKEA believes there is no compromise between being able to offer good quality products and low prices. </a:t>
            </a:r>
          </a:p>
          <a:p>
            <a:pPr lvl="0"/>
            <a:endParaRPr lang="en-US" sz="2857" dirty="0" smtClean="0"/>
          </a:p>
          <a:p>
            <a:pPr lvl="0"/>
            <a:r>
              <a:rPr lang="en-US" sz="2857" dirty="0" smtClean="0"/>
              <a:t>IKEA needs to keep good communication with its consumers and other stakeholders about its environmental activities. The scale of the business makes communication a difficult task. IKEA</a:t>
            </a:r>
            <a:r>
              <a:rPr lang="en-US" sz="2857" b="1" dirty="0" smtClean="0"/>
              <a:t> </a:t>
            </a:r>
            <a:r>
              <a:rPr lang="en-US" sz="2857" dirty="0" smtClean="0"/>
              <a:t>produces publications in print and</a:t>
            </a:r>
            <a:r>
              <a:rPr lang="en-US" sz="2857" b="1" dirty="0" smtClean="0"/>
              <a:t> </a:t>
            </a:r>
            <a:r>
              <a:rPr lang="en-US" sz="2857" dirty="0" smtClean="0"/>
              <a:t>carries out major TV and radio campaigns to enable the business to communicate with</a:t>
            </a:r>
            <a:r>
              <a:rPr lang="en-US" sz="2857" b="1" dirty="0" smtClean="0"/>
              <a:t> </a:t>
            </a:r>
            <a:r>
              <a:rPr lang="en-US" sz="2857" dirty="0" smtClean="0"/>
              <a:t>different target audiences.</a:t>
            </a:r>
          </a:p>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273685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7875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7453" y="304800"/>
            <a:ext cx="4270248" cy="758952"/>
          </a:xfrm>
        </p:spPr>
        <p:txBody>
          <a:bodyPr>
            <a:normAutofit/>
          </a:bodyPr>
          <a:lstStyle/>
          <a:p>
            <a:r>
              <a:rPr lang="en-US" sz="3200" b="1" u="sng" dirty="0" smtClean="0">
                <a:solidFill>
                  <a:schemeClr val="tx1"/>
                </a:solidFill>
              </a:rPr>
              <a:t>Opportunities:</a:t>
            </a:r>
            <a:endParaRPr lang="en-US" sz="3200" b="1" u="sng" dirty="0">
              <a:solidFill>
                <a:schemeClr val="tx1"/>
              </a:solidFill>
            </a:endParaRPr>
          </a:p>
        </p:txBody>
      </p:sp>
      <p:sp>
        <p:nvSpPr>
          <p:cNvPr id="3" name="Content Placeholder 2"/>
          <p:cNvSpPr>
            <a:spLocks noGrp="1"/>
          </p:cNvSpPr>
          <p:nvPr>
            <p:ph sz="quarter" idx="1"/>
          </p:nvPr>
        </p:nvSpPr>
        <p:spPr>
          <a:xfrm>
            <a:off x="301752" y="1527048"/>
            <a:ext cx="8503920" cy="4873752"/>
          </a:xfrm>
        </p:spPr>
        <p:txBody>
          <a:bodyPr>
            <a:normAutofit fontScale="92500" lnSpcReduction="20000"/>
          </a:bodyPr>
          <a:lstStyle/>
          <a:p>
            <a:r>
              <a:rPr lang="en-US" dirty="0" smtClean="0"/>
              <a:t>IKEA provides solutions for a sustainable life at home with tips and ideas on their website. They also have a sustainable use of resources by aiming for a zero waste to landfill, wastewater treatment, and programs to reduce its use of water.</a:t>
            </a:r>
          </a:p>
          <a:p>
            <a:pPr lvl="0"/>
            <a:r>
              <a:rPr lang="en-US" dirty="0" smtClean="0"/>
              <a:t>IKEA aims to reduce their carbon footprint by reducing energy use and using renewable energy, and by cutting their use of air transport and reduce packing. </a:t>
            </a:r>
          </a:p>
          <a:p>
            <a:pPr lvl="0"/>
            <a:r>
              <a:rPr lang="en-US" dirty="0" smtClean="0"/>
              <a:t>IKEA is also adopting social responsibility by the support for charities such as the World Wildlife Fund (WWF), UNICEF, and Save the Children.</a:t>
            </a:r>
          </a:p>
          <a:p>
            <a:pPr lvl="0"/>
            <a:r>
              <a:rPr lang="en-US" dirty="0" smtClean="0"/>
              <a:t>IKEA builds trust through good communication with consumers, co-workers, key opinion former, and the press.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273685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8103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304800"/>
            <a:ext cx="4270248" cy="758952"/>
          </a:xfrm>
        </p:spPr>
        <p:txBody>
          <a:bodyPr>
            <a:normAutofit/>
          </a:bodyPr>
          <a:lstStyle/>
          <a:p>
            <a:pPr algn="l"/>
            <a:r>
              <a:rPr lang="en-US" sz="3200" b="1" u="sng" dirty="0" smtClean="0">
                <a:solidFill>
                  <a:schemeClr val="tx1"/>
                </a:solidFill>
              </a:rPr>
              <a:t>Threats:</a:t>
            </a:r>
            <a:endParaRPr lang="en-US" sz="3200" b="1" u="sng" dirty="0">
              <a:solidFill>
                <a:schemeClr val="tx1"/>
              </a:solidFill>
            </a:endParaRPr>
          </a:p>
        </p:txBody>
      </p:sp>
      <p:sp>
        <p:nvSpPr>
          <p:cNvPr id="3" name="Content Placeholder 2"/>
          <p:cNvSpPr>
            <a:spLocks noGrp="1"/>
          </p:cNvSpPr>
          <p:nvPr>
            <p:ph sz="quarter" idx="1"/>
          </p:nvPr>
        </p:nvSpPr>
        <p:spPr/>
        <p:txBody>
          <a:bodyPr/>
          <a:lstStyle/>
          <a:p>
            <a:pPr lvl="0"/>
            <a:r>
              <a:rPr lang="en-US" dirty="0" smtClean="0"/>
              <a:t>Social trends such as the slowdown in first time buyers entering the housing market, is a core market segment for IKEA products. </a:t>
            </a:r>
          </a:p>
          <a:p>
            <a:pPr lvl="0"/>
            <a:r>
              <a:rPr lang="en-US" dirty="0" smtClean="0"/>
              <a:t>Market forces are more competitors entering the low price household and furnishing markets. IKEA needs to reinforce its unique qualities to compete these. </a:t>
            </a:r>
          </a:p>
          <a:p>
            <a:pPr lvl="0"/>
            <a:r>
              <a:rPr lang="en-US" dirty="0" smtClean="0"/>
              <a:t>Economic factors such as the recession, slows down consumer spending and disposable income reductions.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6419"/>
            <a:ext cx="273050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05295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ustom 1">
      <a:dk1>
        <a:srgbClr val="000000"/>
      </a:dk1>
      <a:lt1>
        <a:sysClr val="window" lastClr="FFFFFF"/>
      </a:lt1>
      <a:dk2>
        <a:srgbClr val="3E3D2D"/>
      </a:dk2>
      <a:lt2>
        <a:srgbClr val="0070C0"/>
      </a:lt2>
      <a:accent1>
        <a:srgbClr val="002060"/>
      </a:accent1>
      <a:accent2>
        <a:srgbClr val="002060"/>
      </a:accent2>
      <a:accent3>
        <a:srgbClr val="FFFF00"/>
      </a:accent3>
      <a:accent4>
        <a:srgbClr val="B017CF"/>
      </a:accent4>
      <a:accent5>
        <a:srgbClr val="7030A0"/>
      </a:accent5>
      <a:accent6>
        <a:srgbClr val="CFFF43"/>
      </a:accent6>
      <a:hlink>
        <a:srgbClr val="FFC000"/>
      </a:hlink>
      <a:folHlink>
        <a:srgbClr val="FFC0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emplate>
  <TotalTime>1785</TotalTime>
  <Words>2613</Words>
  <Application>Microsoft Macintosh PowerPoint</Application>
  <PresentationFormat>On-screen Show (4:3)</PresentationFormat>
  <Paragraphs>326</Paragraphs>
  <Slides>31</Slides>
  <Notes>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Civic</vt:lpstr>
      <vt:lpstr>PowerPoint Presentation</vt:lpstr>
      <vt:lpstr>PowerPoint Presentation</vt:lpstr>
      <vt:lpstr>PowerPoint Presentation</vt:lpstr>
      <vt:lpstr>PowerPoint Presentation</vt:lpstr>
      <vt:lpstr>PowerPoint Presentation</vt:lpstr>
      <vt:lpstr>Strengths - Continued: </vt:lpstr>
      <vt:lpstr>Weaknesses:</vt:lpstr>
      <vt:lpstr>Opportunities:</vt:lpstr>
      <vt:lpstr>Threats:</vt:lpstr>
      <vt:lpstr>PowerPoint Presentation</vt:lpstr>
      <vt:lpstr>PowerPoint Presentation</vt:lpstr>
      <vt:lpstr>PowerPoint Presentation</vt:lpstr>
      <vt:lpstr>PowerPoint Presentation</vt:lpstr>
      <vt:lpstr>IKEA Round Rock Store:</vt:lpstr>
      <vt:lpstr>PowerPoint Presentation</vt:lpstr>
      <vt:lpstr>PowerPoint Presentation</vt:lpstr>
      <vt:lpstr>PowerPoint Presentation</vt:lpstr>
      <vt:lpstr>Marketing Budget:</vt:lpstr>
      <vt:lpstr>PowerPoint Presentation</vt:lpstr>
      <vt:lpstr>Billboards:</vt:lpstr>
      <vt:lpstr>Billboards:</vt:lpstr>
      <vt:lpstr>PowerPoint Presentation</vt:lpstr>
      <vt:lpstr>PowerPoint Presentation</vt:lpstr>
      <vt:lpstr>Bench Displays:</vt:lpstr>
      <vt:lpstr>Example of a Bench Display:</vt:lpstr>
      <vt:lpstr>Bus Exterior Displays:</vt:lpstr>
      <vt:lpstr>Example of a Bus Exterior Advertisement:</vt:lpstr>
      <vt:lpstr>Pedicab Advertising:</vt:lpstr>
      <vt:lpstr>Example of a Pedicab Advertisement:</vt:lpstr>
      <vt:lpstr>PowerPoint Presentation</vt:lpstr>
      <vt:lpstr>Any Questions???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dc:creator>
  <cp:lastModifiedBy>Nici Thomas</cp:lastModifiedBy>
  <cp:revision>164</cp:revision>
  <dcterms:created xsi:type="dcterms:W3CDTF">2011-12-14T20:23:17Z</dcterms:created>
  <dcterms:modified xsi:type="dcterms:W3CDTF">2013-10-01T03:05:07Z</dcterms:modified>
</cp:coreProperties>
</file>